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6" r:id="rId2"/>
    <p:sldId id="307" r:id="rId3"/>
    <p:sldId id="311" r:id="rId4"/>
    <p:sldId id="309" r:id="rId5"/>
    <p:sldId id="316" r:id="rId6"/>
    <p:sldId id="321" r:id="rId7"/>
    <p:sldId id="317" r:id="rId8"/>
    <p:sldId id="303" r:id="rId9"/>
    <p:sldId id="314" r:id="rId10"/>
    <p:sldId id="322" r:id="rId11"/>
    <p:sldId id="323" r:id="rId12"/>
    <p:sldId id="326" r:id="rId13"/>
    <p:sldId id="325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15" r:id="rId22"/>
    <p:sldId id="318" r:id="rId23"/>
    <p:sldId id="319" r:id="rId24"/>
    <p:sldId id="320" r:id="rId25"/>
    <p:sldId id="324" r:id="rId26"/>
    <p:sldId id="294" r:id="rId27"/>
    <p:sldId id="295" r:id="rId28"/>
    <p:sldId id="305" r:id="rId29"/>
    <p:sldId id="31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Series 1</c:v>
          </c:tx>
          <c:spPr>
            <a:solidFill>
              <a:srgbClr val="814DFF"/>
            </a:solidFill>
            <a:ln>
              <a:noFill/>
            </a:ln>
          </c:spPr>
          <c:invertIfNegative val="0"/>
          <c:cat>
            <c:strLit>
              <c:ptCount val="4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</c:strLit>
          </c:cat>
          <c:val>
            <c:numLit>
              <c:formatCode>General</c:formatCode>
              <c:ptCount val="4"/>
              <c:pt idx="0">
                <c:v>4.3</c:v>
              </c:pt>
              <c:pt idx="1">
                <c:v>2.5</c:v>
              </c:pt>
              <c:pt idx="2">
                <c:v>3.5</c:v>
              </c:pt>
              <c:pt idx="3">
                <c:v>4.5</c:v>
              </c:pt>
            </c:numLit>
          </c:val>
          <c:extLst>
            <c:ext xmlns:c16="http://schemas.microsoft.com/office/drawing/2014/chart" uri="{C3380CC4-5D6E-409C-BE32-E72D297353CC}">
              <c16:uniqueId val="{00000000-07E3-4ED9-B534-CA7394997E61}"/>
            </c:ext>
          </c:extLst>
        </c:ser>
        <c:ser>
          <c:idx val="1"/>
          <c:order val="1"/>
          <c:tx>
            <c:v>Series 2</c:v>
          </c:tx>
          <c:spPr>
            <a:solidFill>
              <a:srgbClr val="FF83B6"/>
            </a:solidFill>
            <a:ln>
              <a:noFill/>
            </a:ln>
          </c:spPr>
          <c:invertIfNegative val="0"/>
          <c:cat>
            <c:strLit>
              <c:ptCount val="4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</c:strLit>
          </c:cat>
          <c:val>
            <c:numLit>
              <c:formatCode>General</c:formatCode>
              <c:ptCount val="4"/>
              <c:pt idx="0">
                <c:v>2.4</c:v>
              </c:pt>
              <c:pt idx="1">
                <c:v>4.4000000000000004</c:v>
              </c:pt>
              <c:pt idx="2">
                <c:v>1.8</c:v>
              </c:pt>
              <c:pt idx="3">
                <c:v>2.8</c:v>
              </c:pt>
            </c:numLit>
          </c:val>
          <c:extLst>
            <c:ext xmlns:c16="http://schemas.microsoft.com/office/drawing/2014/chart" uri="{C3380CC4-5D6E-409C-BE32-E72D297353CC}">
              <c16:uniqueId val="{00000001-07E3-4ED9-B534-CA7394997E61}"/>
            </c:ext>
          </c:extLst>
        </c:ser>
        <c:ser>
          <c:idx val="2"/>
          <c:order val="2"/>
          <c:tx>
            <c:v>Series 3</c:v>
          </c:tx>
          <c:spPr>
            <a:solidFill>
              <a:srgbClr val="FF9022"/>
            </a:solidFill>
            <a:ln>
              <a:noFill/>
            </a:ln>
          </c:spPr>
          <c:invertIfNegative val="0"/>
          <c:cat>
            <c:strLit>
              <c:ptCount val="4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</c:strLit>
          </c:cat>
          <c:val>
            <c:numLit>
              <c:formatCode>General</c:formatCode>
              <c:ptCount val="4"/>
              <c:pt idx="0">
                <c:v>2</c:v>
              </c:pt>
              <c:pt idx="1">
                <c:v>2</c:v>
              </c:pt>
              <c:pt idx="2">
                <c:v>3</c:v>
              </c:pt>
              <c:pt idx="3">
                <c:v>5</c:v>
              </c:pt>
            </c:numLit>
          </c:val>
          <c:extLst>
            <c:ext xmlns:c16="http://schemas.microsoft.com/office/drawing/2014/chart" uri="{C3380CC4-5D6E-409C-BE32-E72D297353CC}">
              <c16:uniqueId val="{00000002-07E3-4ED9-B534-CA7394997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3103647"/>
        <c:axId val="1370303919"/>
      </c:barChart>
      <c:valAx>
        <c:axId val="1370303919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000000"/>
                </a:solidFill>
                <a:latin typeface="Univers"/>
              </a:defRPr>
            </a:pPr>
            <a:endParaRPr lang="fr-FR"/>
          </a:p>
        </c:txPr>
        <c:crossAx val="1373103647"/>
        <c:crosses val="autoZero"/>
        <c:crossBetween val="between"/>
      </c:valAx>
      <c:catAx>
        <c:axId val="137310364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000000"/>
                </a:solidFill>
                <a:latin typeface="Univers"/>
              </a:defRPr>
            </a:pPr>
            <a:endParaRPr lang="fr-FR"/>
          </a:p>
        </c:txPr>
        <c:crossAx val="1370303919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000000"/>
              </a:solidFill>
              <a:latin typeface="Univer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fr-FR" sz="1330" b="0" i="0" u="none" strike="noStrike" kern="1200" baseline="0">
          <a:solidFill>
            <a:srgbClr val="000000"/>
          </a:solidFill>
          <a:latin typeface="Univers"/>
        </a:defRPr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1FA0DE-552C-3FD0-80B3-D5F09A893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3D6AB-0A12-77B1-5596-49E860C6379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B353129-F504-4443-B039-54A1A5314BEA}" type="datetime1">
              <a:rPr lang="en-US"/>
              <a:pPr lvl="0"/>
              <a:t>3/28/2023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20CCD20-1F15-51DF-0E50-684FCDBA5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3B74B8-D1EE-2233-B752-02F4E8A834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49D34-A459-D2FB-C599-6B39C4A5CF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5BE86-B924-66E0-E9A7-337544D590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5374465-B013-4559-8800-5CAB52614FA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B25B-8E05-6E0F-1738-939336CD20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/>
          <a:lstStyle>
            <a:lvl1pPr>
              <a:defRPr sz="6000" b="1" cap="all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E24D8-D200-F61B-1995-ABD0DC70E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4" name="Straight Connector 10">
            <a:extLst>
              <a:ext uri="{FF2B5EF4-FFF2-40B4-BE49-F238E27FC236}">
                <a16:creationId xmlns:a16="http://schemas.microsoft.com/office/drawing/2014/main" id="{E57A3EB5-E904-81A8-C878-11346A70DA0F}"/>
              </a:ext>
            </a:extLst>
          </p:cNvPr>
          <p:cNvCxnSpPr/>
          <p:nvPr/>
        </p:nvCxnSpPr>
        <p:spPr>
          <a:xfrm>
            <a:off x="715892" y="1114050"/>
            <a:ext cx="0" cy="5735638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274187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F106-1F04-AC8E-8468-3CD8F96E9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5D038-AFEB-4108-459C-B9301FB1D5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752" y="1681160"/>
            <a:ext cx="455371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92B99-9ECB-CCFE-5444-989BEC2B313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444752" y="2505071"/>
            <a:ext cx="4553712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7954E-0864-52F3-5F7E-93C6EE693C7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784848" y="1681160"/>
            <a:ext cx="455371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04022-70ED-3004-DF32-1CA896D36C99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784848" y="2505071"/>
            <a:ext cx="4553712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A78478D-221D-7923-C6AA-FBDB405C11DD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8" name="Graphic 15">
            <a:extLst>
              <a:ext uri="{FF2B5EF4-FFF2-40B4-BE49-F238E27FC236}">
                <a16:creationId xmlns:a16="http://schemas.microsoft.com/office/drawing/2014/main" id="{51F2591E-8FA9-DEB8-E830-32F06297A3D1}"/>
              </a:ext>
            </a:extLst>
          </p:cNvPr>
          <p:cNvSpPr/>
          <p:nvPr/>
        </p:nvSpPr>
        <p:spPr>
          <a:xfrm>
            <a:off x="10508321" y="492203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9" name="Graphic 16">
            <a:extLst>
              <a:ext uri="{FF2B5EF4-FFF2-40B4-BE49-F238E27FC236}">
                <a16:creationId xmlns:a16="http://schemas.microsoft.com/office/drawing/2014/main" id="{8D0F38F5-8A19-D265-43A9-FB8E9D4C066E}"/>
              </a:ext>
            </a:extLst>
          </p:cNvPr>
          <p:cNvSpPr/>
          <p:nvPr/>
        </p:nvSpPr>
        <p:spPr>
          <a:xfrm>
            <a:off x="11477941" y="1055583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0" name="Graphic 14">
            <a:extLst>
              <a:ext uri="{FF2B5EF4-FFF2-40B4-BE49-F238E27FC236}">
                <a16:creationId xmlns:a16="http://schemas.microsoft.com/office/drawing/2014/main" id="{29F651F5-536C-B528-020F-F3BEA3547462}"/>
              </a:ext>
            </a:extLst>
          </p:cNvPr>
          <p:cNvSpPr/>
          <p:nvPr/>
        </p:nvSpPr>
        <p:spPr>
          <a:xfrm>
            <a:off x="11241551" y="446638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591907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7EA6-B07C-C42B-FBD9-28A6AF016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6DF23-C71A-4E52-DDD3-009655320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752" y="1681160"/>
            <a:ext cx="283464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4F236-6505-9935-AE78-73F2312A35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444752" y="2505071"/>
            <a:ext cx="2834640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29A00-E701-AC72-AB1C-F1324E12033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983480" y="1681160"/>
            <a:ext cx="283464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C6E64-753D-0644-E013-78E0EDD587E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983480" y="2505071"/>
            <a:ext cx="2834640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4C5A35D-2886-B2BA-A8D9-26C7701C5D52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8" name="Graphic 15">
            <a:extLst>
              <a:ext uri="{FF2B5EF4-FFF2-40B4-BE49-F238E27FC236}">
                <a16:creationId xmlns:a16="http://schemas.microsoft.com/office/drawing/2014/main" id="{916F6576-68FC-CEEE-CA78-DA86A44D5731}"/>
              </a:ext>
            </a:extLst>
          </p:cNvPr>
          <p:cNvSpPr/>
          <p:nvPr/>
        </p:nvSpPr>
        <p:spPr>
          <a:xfrm>
            <a:off x="10508321" y="492203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9" name="Graphic 16">
            <a:extLst>
              <a:ext uri="{FF2B5EF4-FFF2-40B4-BE49-F238E27FC236}">
                <a16:creationId xmlns:a16="http://schemas.microsoft.com/office/drawing/2014/main" id="{EB446341-498D-2CDC-EA40-8157806517EA}"/>
              </a:ext>
            </a:extLst>
          </p:cNvPr>
          <p:cNvSpPr/>
          <p:nvPr/>
        </p:nvSpPr>
        <p:spPr>
          <a:xfrm>
            <a:off x="11477941" y="1055583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0" name="Graphic 14">
            <a:extLst>
              <a:ext uri="{FF2B5EF4-FFF2-40B4-BE49-F238E27FC236}">
                <a16:creationId xmlns:a16="http://schemas.microsoft.com/office/drawing/2014/main" id="{3B62B27D-CE6A-6C5B-207B-1A98455152EF}"/>
              </a:ext>
            </a:extLst>
          </p:cNvPr>
          <p:cNvSpPr/>
          <p:nvPr/>
        </p:nvSpPr>
        <p:spPr>
          <a:xfrm>
            <a:off x="11241551" y="446638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5A25974-32E9-3FE9-0D1C-007B228DAB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31352" y="1769272"/>
            <a:ext cx="283464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461747-7666-B830-EF5F-5B9B48D3CA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31352" y="2593183"/>
            <a:ext cx="2834640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07951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604-A2F8-A415-2497-218D4408F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>
              <a:defRPr lang="en-US" sz="5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95C65-6FFE-41C3-4D01-3B41D427C52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91656" y="1801368"/>
            <a:ext cx="4434840" cy="4754880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27421D-B3BB-997A-98DA-44FC3B8F5E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9811572" y="1591051"/>
            <a:ext cx="3547872" cy="365129"/>
          </a:xfrm>
        </p:spPr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0B02FA2-4098-E450-4C66-2938923AEE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fld id="{4D6B9B75-948F-4EF7-A05C-9D3F3B7C2AA4}" type="slidenum">
              <a:t>‹N°›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C8B80E40-1CAB-DC00-AB74-2AC8E3DA5DE2}"/>
              </a:ext>
            </a:extLst>
          </p:cNvPr>
          <p:cNvCxnSpPr/>
          <p:nvPr/>
        </p:nvCxnSpPr>
        <p:spPr>
          <a:xfrm>
            <a:off x="11586161" y="3619268"/>
            <a:ext cx="0" cy="3238732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C5B5BF12-D109-B68F-44DD-31FB7320338D}"/>
              </a:ext>
            </a:extLst>
          </p:cNvPr>
          <p:cNvSpPr/>
          <p:nvPr/>
        </p:nvSpPr>
        <p:spPr>
          <a:xfrm>
            <a:off x="0" y="0"/>
            <a:ext cx="5779913" cy="6858000"/>
          </a:xfrm>
          <a:prstGeom prst="rect">
            <a:avLst/>
          </a:prstGeom>
          <a:gradFill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Univers"/>
            </a:endParaRP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0B0E5ED8-E4C9-790B-C0ED-B8E30600196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83464" y="3108960"/>
            <a:ext cx="5221224" cy="3447288"/>
          </a:xfrm>
        </p:spPr>
        <p:txBody>
          <a:bodyPr anchor="ctr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00C9A909-7AA0-D097-F89E-D368B081C78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83464" y="301752"/>
            <a:ext cx="2459736" cy="2505456"/>
          </a:xfrm>
        </p:spPr>
        <p:txBody>
          <a:bodyPr anchor="ctr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BAD007F1-90B2-1489-7A73-6E2268E40A0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044951" y="301752"/>
            <a:ext cx="2459736" cy="2505456"/>
          </a:xfrm>
        </p:spPr>
        <p:txBody>
          <a:bodyPr anchor="ctr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76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gradFill>
          <a:gsLst>
            <a:gs pos="0">
              <a:srgbClr val="243FFF"/>
            </a:gs>
            <a:gs pos="100000">
              <a:srgbClr val="FF9022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2">
            <a:extLst>
              <a:ext uri="{FF2B5EF4-FFF2-40B4-BE49-F238E27FC236}">
                <a16:creationId xmlns:a16="http://schemas.microsoft.com/office/drawing/2014/main" id="{49A5B146-D953-4C17-143B-8CCFF2F8A3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77108" y="407502"/>
            <a:ext cx="1952280" cy="1952280"/>
          </a:xfrm>
        </p:spPr>
        <p:txBody>
          <a:bodyPr anchor="ctr" anchorCtr="1">
            <a:noAutofit/>
          </a:bodyPr>
          <a:lstStyle>
            <a:lvl1pPr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" name="Picture Placeholder 31">
            <a:extLst>
              <a:ext uri="{FF2B5EF4-FFF2-40B4-BE49-F238E27FC236}">
                <a16:creationId xmlns:a16="http://schemas.microsoft.com/office/drawing/2014/main" id="{BDC18A5D-8A3B-BD27-67CC-09190D4EB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528349" y="1972580"/>
            <a:ext cx="2290069" cy="2273500"/>
          </a:xfrm>
        </p:spPr>
        <p:txBody>
          <a:bodyPr anchor="ctr" anchorCtr="1">
            <a:noAutofit/>
          </a:bodyPr>
          <a:lstStyle>
            <a:lvl1pPr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938D1D7F-8C04-C042-D85C-4876750B75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79540" y="4386312"/>
            <a:ext cx="3119292" cy="2462808"/>
          </a:xfrm>
        </p:spPr>
        <p:txBody>
          <a:bodyPr anchor="ctr" anchorCtr="1">
            <a:noAutofit/>
          </a:bodyPr>
          <a:lstStyle>
            <a:lvl1pPr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29">
            <a:extLst>
              <a:ext uri="{FF2B5EF4-FFF2-40B4-BE49-F238E27FC236}">
                <a16:creationId xmlns:a16="http://schemas.microsoft.com/office/drawing/2014/main" id="{B0AB171B-9C40-6B9B-4B89-1B770573AE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92909" y="4018980"/>
            <a:ext cx="3854159" cy="2839019"/>
          </a:xfrm>
        </p:spPr>
        <p:txBody>
          <a:bodyPr anchor="ctr" anchorCtr="1">
            <a:noAutofit/>
          </a:bodyPr>
          <a:lstStyle>
            <a:lvl1pPr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77EED-F993-36CE-60ED-6671AE9AA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C11CD060-3E4B-5C03-F2B1-F481667214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58368" y="201168"/>
            <a:ext cx="274320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112C0D-2975-3FF7-C31C-7377D1FD4F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548608" y="1938523"/>
            <a:ext cx="278892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2CA7947-751C-6723-79D4-CE6AD7475C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201168"/>
            <a:ext cx="274320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36E8B836-2C07-42EA-B9C3-2147EABF954B}" type="slidenum">
              <a:t>‹N°›</a:t>
            </a:fld>
            <a:endParaRPr lang="en-US"/>
          </a:p>
        </p:txBody>
      </p:sp>
      <p:sp>
        <p:nvSpPr>
          <p:cNvPr id="10" name="Graphic 32">
            <a:extLst>
              <a:ext uri="{FF2B5EF4-FFF2-40B4-BE49-F238E27FC236}">
                <a16:creationId xmlns:a16="http://schemas.microsoft.com/office/drawing/2014/main" id="{81D07033-D89A-E1A5-F085-8845575BF3AE}"/>
              </a:ext>
            </a:extLst>
          </p:cNvPr>
          <p:cNvSpPr/>
          <p:nvPr/>
        </p:nvSpPr>
        <p:spPr>
          <a:xfrm>
            <a:off x="1472366" y="1859532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9C070336-F4FF-B486-F765-2348017A17B1}"/>
              </a:ext>
            </a:extLst>
          </p:cNvPr>
          <p:cNvSpPr/>
          <p:nvPr/>
        </p:nvSpPr>
        <p:spPr>
          <a:xfrm>
            <a:off x="2014523" y="3146871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556E9B80-B9D1-7937-87FE-D2F287F1AA43}"/>
              </a:ext>
            </a:extLst>
          </p:cNvPr>
          <p:cNvSpPr/>
          <p:nvPr/>
        </p:nvSpPr>
        <p:spPr>
          <a:xfrm>
            <a:off x="5404917" y="4508293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8A65B86E-C02C-C8E8-1016-B861131C5E64}"/>
              </a:ext>
            </a:extLst>
          </p:cNvPr>
          <p:cNvCxnSpPr/>
          <p:nvPr/>
        </p:nvCxnSpPr>
        <p:spPr>
          <a:xfrm>
            <a:off x="856116" y="3503029"/>
            <a:ext cx="0" cy="3346092"/>
          </a:xfrm>
          <a:prstGeom prst="straightConnector1">
            <a:avLst/>
          </a:prstGeom>
          <a:noFill/>
          <a:ln w="25402" cap="sq">
            <a:solidFill>
              <a:srgbClr val="FFFFFF"/>
            </a:solidFill>
            <a:prstDash val="solid"/>
            <a:bevel/>
          </a:ln>
        </p:spPr>
      </p:cxn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B8DAE83-16E5-68EB-A51A-C2ED639294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01565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CDEA-472C-BC78-FD67-A7648548F0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25CF5-FE74-FA13-CC8D-9AEEFC5E4D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5208C-F35D-3C3C-F4A9-047B92DAF7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264DE-422F-C4EF-BCDD-CE30D917B0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79E613-606C-4A12-B481-E1617B815F71}" type="slidenum"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70B3D4-5DF7-935B-18D6-B8D3B58B4F29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4246861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06CD2-74AB-83D7-EFA7-ABAC833BF2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D79B6-39E7-A224-8067-7DDF1D73B2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32836-6B20-5A84-60AC-8362D7271A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69B546-C970-4617-A7F5-B8DE0B066081}" type="slidenum"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AE1AAB-A13A-3706-D914-A608678D86DA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4248628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CC6F-13DE-401F-20A4-B5B99960C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86FD-08E0-F6CB-1F8D-0457BF34E9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B33A-7FD6-A842-BA44-B9EADF50752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8C99E-0F51-DDD1-F48C-0029927CB4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D535D-2D90-AA9E-BF69-C8414BD9B8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536D1-2850-8AE0-102A-F830E62BD3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5632F7-9B89-47C3-B743-3D6F523A3736}" type="slidenum"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FD272-E89A-CA5C-F83B-058DCA129D09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4025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9E5E-9E6B-F747-4051-A604C8905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F5E00-AF6D-C8E0-5424-73446745703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7625B-588F-310E-877C-6091E7647EC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969A4-391E-987F-A8D6-72501E392F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F8C6B-59F1-962C-57B3-32424C077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1779-84AF-5CA9-8304-540A0E7516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3649B9-8BD8-423E-BC9E-C3670AB12862}" type="slidenum"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E8F4A5-4FD3-42AA-A340-C834D43A3471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240546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0">
              <a:srgbClr val="243FFF"/>
            </a:gs>
            <a:gs pos="100000">
              <a:srgbClr val="FF9022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E2B8-E545-211B-41A6-19BAE8D8DF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8448" y="594360"/>
            <a:ext cx="6272783" cy="2843784"/>
          </a:xfrm>
        </p:spPr>
        <p:txBody>
          <a:bodyPr anchor="b"/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30F3-582B-BE60-BF09-FD1FDF3BC2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1259F240-650D-3F5E-E5BE-2C1D2AE791CF}"/>
              </a:ext>
            </a:extLst>
          </p:cNvPr>
          <p:cNvCxnSpPr/>
          <p:nvPr/>
        </p:nvCxnSpPr>
        <p:spPr>
          <a:xfrm>
            <a:off x="1301264" y="3496318"/>
            <a:ext cx="0" cy="3352803"/>
          </a:xfrm>
          <a:prstGeom prst="straightConnector1">
            <a:avLst/>
          </a:prstGeom>
          <a:noFill/>
          <a:ln w="25402" cap="sq">
            <a:solidFill>
              <a:srgbClr val="FFFFFF"/>
            </a:solidFill>
            <a:prstDash val="solid"/>
            <a:bevel/>
          </a:ln>
        </p:spPr>
      </p:cxnSp>
      <p:sp>
        <p:nvSpPr>
          <p:cNvPr id="5" name="Graphic 12">
            <a:extLst>
              <a:ext uri="{FF2B5EF4-FFF2-40B4-BE49-F238E27FC236}">
                <a16:creationId xmlns:a16="http://schemas.microsoft.com/office/drawing/2014/main" id="{54A926A3-CEB0-2DEB-896B-43FA62A575CC}"/>
              </a:ext>
            </a:extLst>
          </p:cNvPr>
          <p:cNvSpPr/>
          <p:nvPr/>
        </p:nvSpPr>
        <p:spPr>
          <a:xfrm>
            <a:off x="8217776" y="2973839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1C583140-5EEA-C4A8-FB31-6B6A00EDBD4A}"/>
              </a:ext>
            </a:extLst>
          </p:cNvPr>
          <p:cNvSpPr/>
          <p:nvPr/>
        </p:nvSpPr>
        <p:spPr>
          <a:xfrm>
            <a:off x="7859002" y="2744544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8"/>
              <a:gd name="f7" fmla="val 129601"/>
              <a:gd name="f8" fmla="val 60082"/>
              <a:gd name="f9" fmla="val 78956"/>
              <a:gd name="f10" fmla="val 9437"/>
              <a:gd name="f11" fmla="val 4225"/>
              <a:gd name="f12" fmla="val 74731"/>
              <a:gd name="f13" fmla="val 69519"/>
              <a:gd name="f14" fmla="val 64307"/>
              <a:gd name="f15" fmla="val 134813"/>
              <a:gd name="f16" fmla="+- 0 0 -90"/>
              <a:gd name="f17" fmla="*/ f3 1 139038"/>
              <a:gd name="f18" fmla="*/ f4 1 139038"/>
              <a:gd name="f19" fmla="+- f6 0 f5"/>
              <a:gd name="f20" fmla="*/ f16 f0 1"/>
              <a:gd name="f21" fmla="*/ f19 1 139038"/>
              <a:gd name="f22" fmla="*/ 129601 f19 1"/>
              <a:gd name="f23" fmla="*/ 60082 f19 1"/>
              <a:gd name="f24" fmla="*/ 78956 f19 1"/>
              <a:gd name="f25" fmla="*/ 9437 f19 1"/>
              <a:gd name="f26" fmla="*/ 69519 f19 1"/>
              <a:gd name="f27" fmla="*/ 0 f19 1"/>
              <a:gd name="f28" fmla="*/ 139038 f19 1"/>
              <a:gd name="f29" fmla="*/ f20 1 f2"/>
              <a:gd name="f30" fmla="*/ f22 1 139038"/>
              <a:gd name="f31" fmla="*/ f23 1 139038"/>
              <a:gd name="f32" fmla="*/ f24 1 139038"/>
              <a:gd name="f33" fmla="*/ f25 1 139038"/>
              <a:gd name="f34" fmla="*/ f26 1 139038"/>
              <a:gd name="f35" fmla="*/ f27 1 139038"/>
              <a:gd name="f36" fmla="*/ f28 1 139038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8" h="139038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BA75DA0B-5373-ADE4-7E04-495C7C860D7D}"/>
              </a:ext>
            </a:extLst>
          </p:cNvPr>
          <p:cNvSpPr/>
          <p:nvPr/>
        </p:nvSpPr>
        <p:spPr>
          <a:xfrm>
            <a:off x="7843458" y="3198269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3"/>
              <a:gd name="f7" fmla="val 63857"/>
              <a:gd name="f8" fmla="val 18874"/>
              <a:gd name="f9" fmla="val 88700"/>
              <a:gd name="f10" fmla="val 108839"/>
              <a:gd name="f11" fmla="val 39013"/>
              <a:gd name="f12" fmla="val 18898"/>
              <a:gd name="f13" fmla="val 39023"/>
              <a:gd name="f14" fmla="val 28590"/>
              <a:gd name="f15" fmla="val 99124"/>
              <a:gd name="f16" fmla="+- 0 0 -90"/>
              <a:gd name="f17" fmla="*/ f3 1 127713"/>
              <a:gd name="f18" fmla="*/ f4 1 127713"/>
              <a:gd name="f19" fmla="+- f6 0 f5"/>
              <a:gd name="f20" fmla="*/ f16 f0 1"/>
              <a:gd name="f21" fmla="*/ f19 1 127713"/>
              <a:gd name="f22" fmla="*/ 63857 f19 1"/>
              <a:gd name="f23" fmla="*/ 18874 f19 1"/>
              <a:gd name="f24" fmla="*/ 108839 f19 1"/>
              <a:gd name="f25" fmla="*/ 0 f19 1"/>
              <a:gd name="f26" fmla="*/ 127713 f19 1"/>
              <a:gd name="f27" fmla="*/ f20 1 f2"/>
              <a:gd name="f28" fmla="*/ f22 1 127713"/>
              <a:gd name="f29" fmla="*/ f23 1 127713"/>
              <a:gd name="f30" fmla="*/ f24 1 127713"/>
              <a:gd name="f31" fmla="*/ f25 1 127713"/>
              <a:gd name="f32" fmla="*/ f26 1 127713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3" h="127713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249812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gradFill>
          <a:gsLst>
            <a:gs pos="0">
              <a:srgbClr val="243FFF"/>
            </a:gs>
            <a:gs pos="100000">
              <a:srgbClr val="FF9022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E75EAB7E-239B-FAA5-4D18-54EEE18E7B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66433" y="2530062"/>
            <a:ext cx="3707974" cy="3707974"/>
          </a:xfrm>
        </p:spPr>
        <p:txBody>
          <a:bodyPr anchor="ctr" anchorCtr="1">
            <a:noAutofit/>
          </a:bodyPr>
          <a:lstStyle>
            <a:lvl1pPr algn="ctr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A1CF17-462C-701F-665E-81EFD6F46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lang="en-US" sz="6000" b="1" cap="all" spc="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D1097F-DA66-8E7D-D222-D799E1EA6B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58368" y="201168"/>
            <a:ext cx="274320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E2138E9-7113-93B8-7B77-6F94448D21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548608" y="1938523"/>
            <a:ext cx="278892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B5FBBFA-71C9-078E-5F78-5F1DF3F22A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201168"/>
            <a:ext cx="274320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46CD5CE-D203-44C7-865E-42021425B824}" type="slidenum">
              <a:t>‹N°›</a:t>
            </a:fld>
            <a:endParaRPr lang="en-US"/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C0E0F6B1-66B3-E4A0-3B37-15CAFBCCE73B}"/>
              </a:ext>
            </a:extLst>
          </p:cNvPr>
          <p:cNvCxnSpPr/>
          <p:nvPr/>
        </p:nvCxnSpPr>
        <p:spPr>
          <a:xfrm>
            <a:off x="856116" y="3503029"/>
            <a:ext cx="0" cy="3346092"/>
          </a:xfrm>
          <a:prstGeom prst="straightConnector1">
            <a:avLst/>
          </a:prstGeom>
          <a:noFill/>
          <a:ln w="25402" cap="sq">
            <a:solidFill>
              <a:srgbClr val="FFFFFF"/>
            </a:solidFill>
            <a:prstDash val="solid"/>
            <a:bevel/>
          </a:ln>
        </p:spPr>
      </p:cxn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F6EC7A4-E154-0DCE-9D00-588F7BE7E3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2936" y="3127248"/>
            <a:ext cx="5833872" cy="3118103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C76595F2-3C2C-BD2F-E82D-18E4EF13747A}"/>
              </a:ext>
            </a:extLst>
          </p:cNvPr>
          <p:cNvSpPr/>
          <p:nvPr/>
        </p:nvSpPr>
        <p:spPr>
          <a:xfrm>
            <a:off x="4745397" y="2760280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E097C2DF-D4A1-4949-C64E-17C5A2009282}"/>
              </a:ext>
            </a:extLst>
          </p:cNvPr>
          <p:cNvSpPr/>
          <p:nvPr/>
        </p:nvSpPr>
        <p:spPr>
          <a:xfrm>
            <a:off x="4386614" y="2530986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CF29C0E8-E3F4-B2C7-420E-B8EA6649760C}"/>
              </a:ext>
            </a:extLst>
          </p:cNvPr>
          <p:cNvSpPr/>
          <p:nvPr/>
        </p:nvSpPr>
        <p:spPr>
          <a:xfrm>
            <a:off x="1669987" y="6031574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1779354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4C2C3821-565D-68DA-7296-D51140D2EF8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51966" y="1665515"/>
            <a:ext cx="4266956" cy="4266965"/>
          </a:xfrm>
        </p:spPr>
        <p:txBody>
          <a:bodyPr anchor="ctr" anchorCtr="1">
            <a:no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62FFCF-2DD8-6194-BAF2-B812A6DF3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E1C05-3327-DFB0-215B-839A416C47B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65049E-97F1-ADE0-DD4F-A84B34C889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784E8F-4BA7-A547-E92D-FF918EFAC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7964423" y="621792"/>
            <a:ext cx="4114800" cy="365129"/>
          </a:xfrm>
        </p:spPr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923CD-84B0-C54B-7BE9-B6A649FB5F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fld id="{959C339E-C2D7-4081-B62D-C99A98AF1F4C}" type="slidenum">
              <a:t>‹N°›</a:t>
            </a:fld>
            <a:endParaRPr lang="en-US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665F4A03-54A1-A198-A644-3FD44CF0D313}"/>
              </a:ext>
            </a:extLst>
          </p:cNvPr>
          <p:cNvCxnSpPr/>
          <p:nvPr/>
        </p:nvCxnSpPr>
        <p:spPr>
          <a:xfrm>
            <a:off x="0" y="806473"/>
            <a:ext cx="7903726" cy="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9" name="Graphic 10">
            <a:extLst>
              <a:ext uri="{FF2B5EF4-FFF2-40B4-BE49-F238E27FC236}">
                <a16:creationId xmlns:a16="http://schemas.microsoft.com/office/drawing/2014/main" id="{E24BE657-904F-103E-AC0F-BECD759E256B}"/>
              </a:ext>
            </a:extLst>
          </p:cNvPr>
          <p:cNvSpPr/>
          <p:nvPr/>
        </p:nvSpPr>
        <p:spPr>
          <a:xfrm>
            <a:off x="11281592" y="2070658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87716259-737D-5A64-8483-AA75CF225A5D}"/>
              </a:ext>
            </a:extLst>
          </p:cNvPr>
          <p:cNvSpPr/>
          <p:nvPr/>
        </p:nvSpPr>
        <p:spPr>
          <a:xfrm>
            <a:off x="10969279" y="1780007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3125018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bg>
      <p:bgPr>
        <a:gradFill>
          <a:gsLst>
            <a:gs pos="0">
              <a:srgbClr val="243FFF"/>
            </a:gs>
            <a:gs pos="100000">
              <a:srgbClr val="FF9022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8516-ED8C-BE08-A0DF-4978AC2456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463040"/>
            <a:ext cx="9144000" cy="2340864"/>
          </a:xfrm>
        </p:spPr>
        <p:txBody>
          <a:bodyPr anchor="b" anchorCtr="1"/>
          <a:lstStyle>
            <a:lvl1pPr algn="ctr">
              <a:defRPr sz="6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9FF72-90CC-475F-2DF1-17AF77931C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7B9C309C-FB6C-2A31-FF77-7C73A0970921}"/>
              </a:ext>
            </a:extLst>
          </p:cNvPr>
          <p:cNvSpPr/>
          <p:nvPr/>
        </p:nvSpPr>
        <p:spPr>
          <a:xfrm>
            <a:off x="10772262" y="3054361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230EE0D2-5500-9CE1-5334-BABB9B2C7087}"/>
              </a:ext>
            </a:extLst>
          </p:cNvPr>
          <p:cNvSpPr/>
          <p:nvPr/>
        </p:nvSpPr>
        <p:spPr>
          <a:xfrm>
            <a:off x="10724366" y="2515834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26516A9B-3EA7-8AB4-15DE-AA8CF2E9AE99}"/>
              </a:ext>
            </a:extLst>
          </p:cNvPr>
          <p:cNvSpPr/>
          <p:nvPr/>
        </p:nvSpPr>
        <p:spPr>
          <a:xfrm>
            <a:off x="11024838" y="2787575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CCE8880D-5975-CF93-F84B-B4A967E91541}"/>
              </a:ext>
            </a:extLst>
          </p:cNvPr>
          <p:cNvSpPr/>
          <p:nvPr/>
        </p:nvSpPr>
        <p:spPr>
          <a:xfrm>
            <a:off x="1261872" y="2633444"/>
            <a:ext cx="151534" cy="1515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1536"/>
              <a:gd name="f7" fmla="val 141251"/>
              <a:gd name="f8" fmla="val 65483"/>
              <a:gd name="f9" fmla="val 86053"/>
              <a:gd name="f10" fmla="val 10285"/>
              <a:gd name="f11" fmla="val 4605"/>
              <a:gd name="f12" fmla="val 81448"/>
              <a:gd name="f13" fmla="val 75768"/>
              <a:gd name="f14" fmla="val 70088"/>
              <a:gd name="f15" fmla="val 146931"/>
              <a:gd name="f16" fmla="+- 0 0 -90"/>
              <a:gd name="f17" fmla="*/ f3 1 151536"/>
              <a:gd name="f18" fmla="*/ f4 1 151536"/>
              <a:gd name="f19" fmla="+- f6 0 f5"/>
              <a:gd name="f20" fmla="*/ f16 f0 1"/>
              <a:gd name="f21" fmla="*/ f19 1 151536"/>
              <a:gd name="f22" fmla="*/ 141251 f19 1"/>
              <a:gd name="f23" fmla="*/ 65483 f19 1"/>
              <a:gd name="f24" fmla="*/ 86053 f19 1"/>
              <a:gd name="f25" fmla="*/ 10285 f19 1"/>
              <a:gd name="f26" fmla="*/ 75768 f19 1"/>
              <a:gd name="f27" fmla="*/ 0 f19 1"/>
              <a:gd name="f28" fmla="*/ 151536 f19 1"/>
              <a:gd name="f29" fmla="*/ f20 1 f2"/>
              <a:gd name="f30" fmla="*/ f22 1 151536"/>
              <a:gd name="f31" fmla="*/ f23 1 151536"/>
              <a:gd name="f32" fmla="*/ f24 1 151536"/>
              <a:gd name="f33" fmla="*/ f25 1 151536"/>
              <a:gd name="f34" fmla="*/ f26 1 151536"/>
              <a:gd name="f35" fmla="*/ f27 1 151536"/>
              <a:gd name="f36" fmla="*/ f28 1 151536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51536" h="151536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8" name="Graphic 21">
            <a:extLst>
              <a:ext uri="{FF2B5EF4-FFF2-40B4-BE49-F238E27FC236}">
                <a16:creationId xmlns:a16="http://schemas.microsoft.com/office/drawing/2014/main" id="{C0EFFE6B-4F6F-802F-E6F3-E372EACAB212}"/>
              </a:ext>
            </a:extLst>
          </p:cNvPr>
          <p:cNvSpPr/>
          <p:nvPr/>
        </p:nvSpPr>
        <p:spPr>
          <a:xfrm>
            <a:off x="1064050" y="3083338"/>
            <a:ext cx="95755" cy="95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5759"/>
              <a:gd name="f7" fmla="val 47880"/>
              <a:gd name="f8" fmla="val 74323"/>
              <a:gd name="f9" fmla="val 21436"/>
              <a:gd name="f10" fmla="+- 0 0 -90"/>
              <a:gd name="f11" fmla="*/ f3 1 95759"/>
              <a:gd name="f12" fmla="*/ f4 1 95759"/>
              <a:gd name="f13" fmla="+- f6 0 f5"/>
              <a:gd name="f14" fmla="*/ f10 f0 1"/>
              <a:gd name="f15" fmla="*/ f13 1 95759"/>
              <a:gd name="f16" fmla="*/ 95759 f13 1"/>
              <a:gd name="f17" fmla="*/ 47880 f13 1"/>
              <a:gd name="f18" fmla="*/ 0 f13 1"/>
              <a:gd name="f19" fmla="*/ f14 1 f2"/>
              <a:gd name="f20" fmla="*/ f16 1 95759"/>
              <a:gd name="f21" fmla="*/ f17 1 95759"/>
              <a:gd name="f22" fmla="*/ f18 1 95759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5759" h="95759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9" name="Graphic 23">
            <a:extLst>
              <a:ext uri="{FF2B5EF4-FFF2-40B4-BE49-F238E27FC236}">
                <a16:creationId xmlns:a16="http://schemas.microsoft.com/office/drawing/2014/main" id="{4E4D6C97-E99B-E5C7-B3E8-7B6EC342C1A0}"/>
              </a:ext>
            </a:extLst>
          </p:cNvPr>
          <p:cNvSpPr/>
          <p:nvPr/>
        </p:nvSpPr>
        <p:spPr>
          <a:xfrm>
            <a:off x="1413406" y="3492870"/>
            <a:ext cx="108621" cy="1086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8625"/>
              <a:gd name="f7" fmla="val 54313"/>
              <a:gd name="f8" fmla="val 16053"/>
              <a:gd name="f9" fmla="val 75442"/>
              <a:gd name="f10" fmla="val 92572"/>
              <a:gd name="f11" fmla="val 33182"/>
              <a:gd name="f12" fmla="val 16074"/>
              <a:gd name="f13" fmla="val 33191"/>
              <a:gd name="f14" fmla="val 24317"/>
              <a:gd name="f15" fmla="val 84309"/>
              <a:gd name="f16" fmla="+- 0 0 -90"/>
              <a:gd name="f17" fmla="*/ f3 1 108625"/>
              <a:gd name="f18" fmla="*/ f4 1 108625"/>
              <a:gd name="f19" fmla="+- f6 0 f5"/>
              <a:gd name="f20" fmla="*/ f16 f0 1"/>
              <a:gd name="f21" fmla="*/ f19 1 108625"/>
              <a:gd name="f22" fmla="*/ 54313 f19 1"/>
              <a:gd name="f23" fmla="*/ 16053 f19 1"/>
              <a:gd name="f24" fmla="*/ 92572 f19 1"/>
              <a:gd name="f25" fmla="*/ 0 f19 1"/>
              <a:gd name="f26" fmla="*/ 108625 f19 1"/>
              <a:gd name="f27" fmla="*/ f20 1 f2"/>
              <a:gd name="f28" fmla="*/ f22 1 108625"/>
              <a:gd name="f29" fmla="*/ f23 1 108625"/>
              <a:gd name="f30" fmla="*/ f24 1 108625"/>
              <a:gd name="f31" fmla="*/ f25 1 108625"/>
              <a:gd name="f32" fmla="*/ f26 1 108625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08625" h="108625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4412701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ECD1-08BD-3D63-0ADB-41046C6AE5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95B7-F070-0C9A-72EA-BF30C9DB725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67729A9-E755-7F2D-FBBD-BEC4776D0F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C42220-A63D-46D0-87BC-B61815CE725B}" type="slidenum">
              <a:t>‹N°›</a:t>
            </a:fld>
            <a:endParaRPr lang="en-US"/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7090831-9AED-FEB3-EF92-5C94BB1693CF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</p:spTree>
    <p:extLst>
      <p:ext uri="{BB962C8B-B14F-4D97-AF65-F5344CB8AC3E}">
        <p14:creationId xmlns:p14="http://schemas.microsoft.com/office/powerpoint/2010/main" val="4619414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82B9-0ABA-2237-9D02-644996609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1000"/>
              </a:spcBef>
              <a:defRPr sz="36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662F8-DEA1-B702-EB65-9A8DDE044C8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91656" y="4498848"/>
            <a:ext cx="4434830" cy="510472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52D683-35B3-E732-0814-2BF7038ABD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9811572" y="1591051"/>
            <a:ext cx="3547872" cy="365129"/>
          </a:xfrm>
        </p:spPr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39C623-2F32-FB03-F899-D602F8CF5B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243FFF"/>
                </a:solidFill>
              </a:defRPr>
            </a:lvl1pPr>
          </a:lstStyle>
          <a:p>
            <a:pPr lvl="0"/>
            <a:fld id="{92159DAE-D0BE-4F4D-B6E9-82B10228016B}" type="slidenum">
              <a:t>‹N°›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B493C60-1C6A-D9D7-4E77-BD59150A9570}"/>
              </a:ext>
            </a:extLst>
          </p:cNvPr>
          <p:cNvCxnSpPr/>
          <p:nvPr/>
        </p:nvCxnSpPr>
        <p:spPr>
          <a:xfrm>
            <a:off x="11586161" y="3619268"/>
            <a:ext cx="0" cy="3238732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1DC68457-F9CF-06F4-2053-DF3F3D8C3A61}"/>
              </a:ext>
            </a:extLst>
          </p:cNvPr>
          <p:cNvSpPr/>
          <p:nvPr/>
        </p:nvSpPr>
        <p:spPr>
          <a:xfrm>
            <a:off x="0" y="0"/>
            <a:ext cx="5779913" cy="6858000"/>
          </a:xfrm>
          <a:prstGeom prst="rect">
            <a:avLst/>
          </a:prstGeom>
          <a:gradFill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Univers"/>
            </a:endParaRP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7A009AE1-3C4D-01AA-8A9E-654E2EF3ACA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83464" y="301752"/>
            <a:ext cx="5221224" cy="6263640"/>
          </a:xfrm>
        </p:spPr>
        <p:txBody>
          <a:bodyPr anchor="ctr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26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0">
              <a:srgbClr val="243FFF"/>
            </a:gs>
            <a:gs pos="100000">
              <a:srgbClr val="FF9022"/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9D40-DB6A-0553-280D-8535FF88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72" y="365129"/>
            <a:ext cx="10771632" cy="1325559"/>
          </a:xfrm>
        </p:spPr>
        <p:txBody>
          <a:bodyPr/>
          <a:lstStyle>
            <a:lvl1pPr>
              <a:defRPr lang="en-US"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B819-73D2-E099-A7A0-A4AC471FEC2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6072" y="1825627"/>
            <a:ext cx="10771632" cy="43513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50035-6A62-CB0C-3DA5-F03A6E8075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58368" y="6356351"/>
            <a:ext cx="2743200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1F56-4C68-FC54-62FB-A97DE59261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503920" y="841248"/>
            <a:ext cx="3630168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248B-1E67-48D4-EF82-F5DE9F21F7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16235D5C-CF01-47D8-8C15-F26C3A2F2801}" type="slidenum">
              <a:t>‹N°›</a:t>
            </a:fld>
            <a:endParaRPr lang="en-US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51CC39FE-AD33-E450-51F6-D7C4D2A6965B}"/>
              </a:ext>
            </a:extLst>
          </p:cNvPr>
          <p:cNvSpPr/>
          <p:nvPr/>
        </p:nvSpPr>
        <p:spPr>
          <a:xfrm>
            <a:off x="11202259" y="344079"/>
            <a:ext cx="151534" cy="1515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1536"/>
              <a:gd name="f7" fmla="val 141251"/>
              <a:gd name="f8" fmla="val 65483"/>
              <a:gd name="f9" fmla="val 86053"/>
              <a:gd name="f10" fmla="val 10285"/>
              <a:gd name="f11" fmla="val 4605"/>
              <a:gd name="f12" fmla="val 81448"/>
              <a:gd name="f13" fmla="val 75768"/>
              <a:gd name="f14" fmla="val 70088"/>
              <a:gd name="f15" fmla="val 146931"/>
              <a:gd name="f16" fmla="+- 0 0 -90"/>
              <a:gd name="f17" fmla="*/ f3 1 151536"/>
              <a:gd name="f18" fmla="*/ f4 1 151536"/>
              <a:gd name="f19" fmla="+- f6 0 f5"/>
              <a:gd name="f20" fmla="*/ f16 f0 1"/>
              <a:gd name="f21" fmla="*/ f19 1 151536"/>
              <a:gd name="f22" fmla="*/ 141251 f19 1"/>
              <a:gd name="f23" fmla="*/ 65483 f19 1"/>
              <a:gd name="f24" fmla="*/ 86053 f19 1"/>
              <a:gd name="f25" fmla="*/ 10285 f19 1"/>
              <a:gd name="f26" fmla="*/ 75768 f19 1"/>
              <a:gd name="f27" fmla="*/ 0 f19 1"/>
              <a:gd name="f28" fmla="*/ 151536 f19 1"/>
              <a:gd name="f29" fmla="*/ f20 1 f2"/>
              <a:gd name="f30" fmla="*/ f22 1 151536"/>
              <a:gd name="f31" fmla="*/ f23 1 151536"/>
              <a:gd name="f32" fmla="*/ f24 1 151536"/>
              <a:gd name="f33" fmla="*/ f25 1 151536"/>
              <a:gd name="f34" fmla="*/ f26 1 151536"/>
              <a:gd name="f35" fmla="*/ f27 1 151536"/>
              <a:gd name="f36" fmla="*/ f28 1 151536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51536" h="151536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EA7ACCAF-6BEC-D7FD-2EDD-56483C4B3449}"/>
              </a:ext>
            </a:extLst>
          </p:cNvPr>
          <p:cNvSpPr/>
          <p:nvPr/>
        </p:nvSpPr>
        <p:spPr>
          <a:xfrm>
            <a:off x="11563136" y="590912"/>
            <a:ext cx="108621" cy="1086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8625"/>
              <a:gd name="f7" fmla="val 54313"/>
              <a:gd name="f8" fmla="val 16053"/>
              <a:gd name="f9" fmla="val 75442"/>
              <a:gd name="f10" fmla="val 92572"/>
              <a:gd name="f11" fmla="val 33182"/>
              <a:gd name="f12" fmla="val 16074"/>
              <a:gd name="f13" fmla="val 33191"/>
              <a:gd name="f14" fmla="val 24317"/>
              <a:gd name="f15" fmla="val 84309"/>
              <a:gd name="f16" fmla="+- 0 0 -90"/>
              <a:gd name="f17" fmla="*/ f3 1 108625"/>
              <a:gd name="f18" fmla="*/ f4 1 108625"/>
              <a:gd name="f19" fmla="+- f6 0 f5"/>
              <a:gd name="f20" fmla="*/ f16 f0 1"/>
              <a:gd name="f21" fmla="*/ f19 1 108625"/>
              <a:gd name="f22" fmla="*/ 54313 f19 1"/>
              <a:gd name="f23" fmla="*/ 16053 f19 1"/>
              <a:gd name="f24" fmla="*/ 92572 f19 1"/>
              <a:gd name="f25" fmla="*/ 0 f19 1"/>
              <a:gd name="f26" fmla="*/ 108625 f19 1"/>
              <a:gd name="f27" fmla="*/ f20 1 f2"/>
              <a:gd name="f28" fmla="*/ f22 1 108625"/>
              <a:gd name="f29" fmla="*/ f23 1 108625"/>
              <a:gd name="f30" fmla="*/ f24 1 108625"/>
              <a:gd name="f31" fmla="*/ f25 1 108625"/>
              <a:gd name="f32" fmla="*/ f26 1 108625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08625" h="108625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10296046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96A9-3D7F-7AED-EFAA-73ABF1A83C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892C-E309-75E7-8385-CDD700AF72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4752" y="1825627"/>
            <a:ext cx="4553712" cy="43513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5D703-4EDC-763B-5EE2-2196984ECB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784848" y="1825627"/>
            <a:ext cx="4553712" cy="43513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8413D060-D36F-D97F-7542-6C078257651E}"/>
              </a:ext>
            </a:extLst>
          </p:cNvPr>
          <p:cNvCxnSpPr/>
          <p:nvPr/>
        </p:nvCxnSpPr>
        <p:spPr>
          <a:xfrm>
            <a:off x="715892" y="356808"/>
            <a:ext cx="0" cy="6492880"/>
          </a:xfrm>
          <a:prstGeom prst="straightConnector1">
            <a:avLst/>
          </a:prstGeom>
          <a:noFill/>
          <a:ln w="25402" cap="sq">
            <a:solidFill>
              <a:srgbClr val="243FFF"/>
            </a:solidFill>
            <a:prstDash val="solid"/>
            <a:bevel/>
          </a:ln>
        </p:spPr>
      </p:cxnSp>
      <p:sp>
        <p:nvSpPr>
          <p:cNvPr id="6" name="Graphic 15">
            <a:extLst>
              <a:ext uri="{FF2B5EF4-FFF2-40B4-BE49-F238E27FC236}">
                <a16:creationId xmlns:a16="http://schemas.microsoft.com/office/drawing/2014/main" id="{CE6DA14A-DB95-0901-CDC1-5CC0D25F085C}"/>
              </a:ext>
            </a:extLst>
          </p:cNvPr>
          <p:cNvSpPr/>
          <p:nvPr/>
        </p:nvSpPr>
        <p:spPr>
          <a:xfrm>
            <a:off x="10508321" y="492203"/>
            <a:ext cx="139034" cy="1390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9039"/>
              <a:gd name="f7" fmla="val 129602"/>
              <a:gd name="f8" fmla="val 60082"/>
              <a:gd name="f9" fmla="val 78957"/>
              <a:gd name="f10" fmla="val 9437"/>
              <a:gd name="f11" fmla="val 4225"/>
              <a:gd name="f12" fmla="val 74731"/>
              <a:gd name="f13" fmla="val 69520"/>
              <a:gd name="f14" fmla="val 64308"/>
              <a:gd name="f15" fmla="val 134814"/>
              <a:gd name="f16" fmla="+- 0 0 -90"/>
              <a:gd name="f17" fmla="*/ f3 1 139039"/>
              <a:gd name="f18" fmla="*/ f4 1 139039"/>
              <a:gd name="f19" fmla="+- f6 0 f5"/>
              <a:gd name="f20" fmla="*/ f16 f0 1"/>
              <a:gd name="f21" fmla="*/ f19 1 139039"/>
              <a:gd name="f22" fmla="*/ 129602 f19 1"/>
              <a:gd name="f23" fmla="*/ 60082 f19 1"/>
              <a:gd name="f24" fmla="*/ 78957 f19 1"/>
              <a:gd name="f25" fmla="*/ 9437 f19 1"/>
              <a:gd name="f26" fmla="*/ 69520 f19 1"/>
              <a:gd name="f27" fmla="*/ 0 f19 1"/>
              <a:gd name="f28" fmla="*/ 139039 f19 1"/>
              <a:gd name="f29" fmla="*/ f20 1 f2"/>
              <a:gd name="f30" fmla="*/ f22 1 139039"/>
              <a:gd name="f31" fmla="*/ f23 1 139039"/>
              <a:gd name="f32" fmla="*/ f24 1 139039"/>
              <a:gd name="f33" fmla="*/ f25 1 139039"/>
              <a:gd name="f34" fmla="*/ f26 1 139039"/>
              <a:gd name="f35" fmla="*/ f27 1 139039"/>
              <a:gd name="f36" fmla="*/ f28 1 139039"/>
              <a:gd name="f37" fmla="*/ f5 1 f21"/>
              <a:gd name="f38" fmla="*/ f6 1 f21"/>
              <a:gd name="f39" fmla="+- f29 0 f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36 1 f21"/>
              <a:gd name="f47" fmla="*/ f37 f17 1"/>
              <a:gd name="f48" fmla="*/ f38 f17 1"/>
              <a:gd name="f49" fmla="*/ f38 f18 1"/>
              <a:gd name="f50" fmla="*/ f37 f18 1"/>
              <a:gd name="f51" fmla="*/ f40 f17 1"/>
              <a:gd name="f52" fmla="*/ f41 f18 1"/>
              <a:gd name="f53" fmla="*/ f42 f17 1"/>
              <a:gd name="f54" fmla="*/ f43 f18 1"/>
              <a:gd name="f55" fmla="*/ f44 f17 1"/>
              <a:gd name="f56" fmla="*/ f45 f18 1"/>
              <a:gd name="f57" fmla="*/ f41 f17 1"/>
              <a:gd name="f58" fmla="*/ f43 f17 1"/>
              <a:gd name="f59" fmla="*/ f45 f17 1"/>
              <a:gd name="f60" fmla="*/ f44 f18 1"/>
              <a:gd name="f61" fmla="*/ f42 f18 1"/>
              <a:gd name="f62" fmla="*/ f40 f18 1"/>
              <a:gd name="f63" fmla="*/ f46 f18 1"/>
              <a:gd name="f64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51" y="f52"/>
              </a:cxn>
              <a:cxn ang="f39">
                <a:pos x="f53" y="f52"/>
              </a:cxn>
              <a:cxn ang="f39">
                <a:pos x="f53" y="f54"/>
              </a:cxn>
              <a:cxn ang="f39">
                <a:pos x="f55" y="f56"/>
              </a:cxn>
              <a:cxn ang="f39">
                <a:pos x="f57" y="f54"/>
              </a:cxn>
              <a:cxn ang="f39">
                <a:pos x="f57" y="f52"/>
              </a:cxn>
              <a:cxn ang="f39">
                <a:pos x="f58" y="f52"/>
              </a:cxn>
              <a:cxn ang="f39">
                <a:pos x="f59" y="f60"/>
              </a:cxn>
              <a:cxn ang="f39">
                <a:pos x="f58" y="f61"/>
              </a:cxn>
              <a:cxn ang="f39">
                <a:pos x="f57" y="f61"/>
              </a:cxn>
              <a:cxn ang="f39">
                <a:pos x="f57" y="f62"/>
              </a:cxn>
              <a:cxn ang="f39">
                <a:pos x="f55" y="f63"/>
              </a:cxn>
              <a:cxn ang="f39">
                <a:pos x="f53" y="f62"/>
              </a:cxn>
              <a:cxn ang="f39">
                <a:pos x="f53" y="f61"/>
              </a:cxn>
              <a:cxn ang="f39">
                <a:pos x="f51" y="f61"/>
              </a:cxn>
              <a:cxn ang="f39">
                <a:pos x="f64" y="f60"/>
              </a:cxn>
              <a:cxn ang="f39">
                <a:pos x="f51" y="f52"/>
              </a:cxn>
            </a:cxnLst>
            <a:rect l="f47" t="f50" r="f48" b="f49"/>
            <a:pathLst>
              <a:path w="139039" h="139039">
                <a:moveTo>
                  <a:pt x="f7" y="f8"/>
                </a:moveTo>
                <a:lnTo>
                  <a:pt x="f9" y="f8"/>
                </a:lnTo>
                <a:lnTo>
                  <a:pt x="f9" y="f10"/>
                </a:lnTo>
                <a:cubicBezTo>
                  <a:pt x="f9" y="f11"/>
                  <a:pt x="f12" y="f5"/>
                  <a:pt x="f13" y="f5"/>
                </a:cubicBezTo>
                <a:cubicBezTo>
                  <a:pt x="f14" y="f5"/>
                  <a:pt x="f8" y="f11"/>
                  <a:pt x="f8" y="f10"/>
                </a:cubicBezTo>
                <a:lnTo>
                  <a:pt x="f8" y="f8"/>
                </a:lnTo>
                <a:lnTo>
                  <a:pt x="f10" y="f8"/>
                </a:lnTo>
                <a:cubicBezTo>
                  <a:pt x="f11" y="f8"/>
                  <a:pt x="f5" y="f14"/>
                  <a:pt x="f5" y="f13"/>
                </a:cubicBezTo>
                <a:cubicBezTo>
                  <a:pt x="f5" y="f12"/>
                  <a:pt x="f11" y="f9"/>
                  <a:pt x="f10" y="f9"/>
                </a:cubicBezTo>
                <a:lnTo>
                  <a:pt x="f8" y="f9"/>
                </a:lnTo>
                <a:lnTo>
                  <a:pt x="f8" y="f7"/>
                </a:lnTo>
                <a:cubicBezTo>
                  <a:pt x="f8" y="f15"/>
                  <a:pt x="f14" y="f6"/>
                  <a:pt x="f13" y="f6"/>
                </a:cubicBezTo>
                <a:cubicBezTo>
                  <a:pt x="f12" y="f6"/>
                  <a:pt x="f9" y="f15"/>
                  <a:pt x="f9" y="f7"/>
                </a:cubicBezTo>
                <a:lnTo>
                  <a:pt x="f9" y="f9"/>
                </a:lnTo>
                <a:lnTo>
                  <a:pt x="f7" y="f9"/>
                </a:lnTo>
                <a:cubicBezTo>
                  <a:pt x="f15" y="f9"/>
                  <a:pt x="f6" y="f12"/>
                  <a:pt x="f6" y="f13"/>
                </a:cubicBezTo>
                <a:cubicBezTo>
                  <a:pt x="f6" y="f14"/>
                  <a:pt x="f15" y="f8"/>
                  <a:pt x="f7" y="f8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7" name="Graphic 16">
            <a:extLst>
              <a:ext uri="{FF2B5EF4-FFF2-40B4-BE49-F238E27FC236}">
                <a16:creationId xmlns:a16="http://schemas.microsoft.com/office/drawing/2014/main" id="{F61EB3A5-DC07-275C-3F61-AE7C4723CF2C}"/>
              </a:ext>
            </a:extLst>
          </p:cNvPr>
          <p:cNvSpPr/>
          <p:nvPr/>
        </p:nvSpPr>
        <p:spPr>
          <a:xfrm>
            <a:off x="11477941" y="1055583"/>
            <a:ext cx="127714" cy="1277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714"/>
              <a:gd name="f7" fmla="val 63857"/>
              <a:gd name="f8" fmla="val 18874"/>
              <a:gd name="f9" fmla="val 88700"/>
              <a:gd name="f10" fmla="val 108840"/>
              <a:gd name="f11" fmla="val 39014"/>
              <a:gd name="f12" fmla="val 18898"/>
              <a:gd name="f13" fmla="val 39024"/>
              <a:gd name="f14" fmla="val 28590"/>
              <a:gd name="f15" fmla="val 99124"/>
              <a:gd name="f16" fmla="+- 0 0 -90"/>
              <a:gd name="f17" fmla="*/ f3 1 127714"/>
              <a:gd name="f18" fmla="*/ f4 1 127714"/>
              <a:gd name="f19" fmla="+- f6 0 f5"/>
              <a:gd name="f20" fmla="*/ f16 f0 1"/>
              <a:gd name="f21" fmla="*/ f19 1 127714"/>
              <a:gd name="f22" fmla="*/ 63857 f19 1"/>
              <a:gd name="f23" fmla="*/ 18874 f19 1"/>
              <a:gd name="f24" fmla="*/ 108840 f19 1"/>
              <a:gd name="f25" fmla="*/ 0 f19 1"/>
              <a:gd name="f26" fmla="*/ 127714 f19 1"/>
              <a:gd name="f27" fmla="*/ f20 1 f2"/>
              <a:gd name="f28" fmla="*/ f22 1 127714"/>
              <a:gd name="f29" fmla="*/ f23 1 127714"/>
              <a:gd name="f30" fmla="*/ f24 1 127714"/>
              <a:gd name="f31" fmla="*/ f25 1 127714"/>
              <a:gd name="f32" fmla="*/ f26 1 127714"/>
              <a:gd name="f33" fmla="*/ f5 1 f21"/>
              <a:gd name="f34" fmla="*/ f6 1 f21"/>
              <a:gd name="f35" fmla="+- f27 0 f1"/>
              <a:gd name="f36" fmla="*/ f28 1 f21"/>
              <a:gd name="f37" fmla="*/ f29 1 f21"/>
              <a:gd name="f38" fmla="*/ f30 1 f21"/>
              <a:gd name="f39" fmla="*/ f31 1 f21"/>
              <a:gd name="f40" fmla="*/ f32 1 f21"/>
              <a:gd name="f41" fmla="*/ f33 f17 1"/>
              <a:gd name="f42" fmla="*/ f34 f17 1"/>
              <a:gd name="f43" fmla="*/ f34 f18 1"/>
              <a:gd name="f44" fmla="*/ f33 f18 1"/>
              <a:gd name="f45" fmla="*/ f36 f17 1"/>
              <a:gd name="f46" fmla="*/ f37 f18 1"/>
              <a:gd name="f47" fmla="*/ f38 f17 1"/>
              <a:gd name="f48" fmla="*/ f36 f18 1"/>
              <a:gd name="f49" fmla="*/ f38 f18 1"/>
              <a:gd name="f50" fmla="*/ f37 f17 1"/>
              <a:gd name="f51" fmla="*/ f39 f18 1"/>
              <a:gd name="f52" fmla="*/ f39 f17 1"/>
              <a:gd name="f53" fmla="*/ f40 f18 1"/>
              <a:gd name="f54" fmla="*/ f4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46"/>
              </a:cxn>
              <a:cxn ang="f35">
                <a:pos x="f47" y="f48"/>
              </a:cxn>
              <a:cxn ang="f35">
                <a:pos x="f45" y="f49"/>
              </a:cxn>
              <a:cxn ang="f35">
                <a:pos x="f50" y="f48"/>
              </a:cxn>
              <a:cxn ang="f35">
                <a:pos x="f45" y="f46"/>
              </a:cxn>
              <a:cxn ang="f35">
                <a:pos x="f45" y="f51"/>
              </a:cxn>
              <a:cxn ang="f35">
                <a:pos x="f52" y="f48"/>
              </a:cxn>
              <a:cxn ang="f35">
                <a:pos x="f45" y="f53"/>
              </a:cxn>
              <a:cxn ang="f35">
                <a:pos x="f54" y="f48"/>
              </a:cxn>
              <a:cxn ang="f35">
                <a:pos x="f45" y="f51"/>
              </a:cxn>
            </a:cxnLst>
            <a:rect l="f41" t="f44" r="f42" b="f43"/>
            <a:pathLst>
              <a:path w="127714" h="127714">
                <a:moveTo>
                  <a:pt x="f7" y="f8"/>
                </a:moveTo>
                <a:cubicBezTo>
                  <a:pt x="f9" y="f8"/>
                  <a:pt x="f10" y="f11"/>
                  <a:pt x="f10" y="f7"/>
                </a:cubicBezTo>
                <a:cubicBezTo>
                  <a:pt x="f10" y="f9"/>
                  <a:pt x="f9" y="f10"/>
                  <a:pt x="f7" y="f10"/>
                </a:cubicBezTo>
                <a:cubicBezTo>
                  <a:pt x="f11" y="f10"/>
                  <a:pt x="f8" y="f9"/>
                  <a:pt x="f8" y="f7"/>
                </a:cubicBezTo>
                <a:cubicBezTo>
                  <a:pt x="f12" y="f13"/>
                  <a:pt x="f13" y="f12"/>
                  <a:pt x="f7" y="f8"/>
                </a:cubicBezTo>
                <a:moveTo>
                  <a:pt x="f7" y="f5"/>
                </a:moveTo>
                <a:cubicBezTo>
                  <a:pt x="f14" y="f5"/>
                  <a:pt x="f5" y="f14"/>
                  <a:pt x="f5" y="f7"/>
                </a:cubicBezTo>
                <a:cubicBezTo>
                  <a:pt x="f5" y="f15"/>
                  <a:pt x="f14" y="f6"/>
                  <a:pt x="f7" y="f6"/>
                </a:cubicBezTo>
                <a:cubicBezTo>
                  <a:pt x="f15" y="f6"/>
                  <a:pt x="f6" y="f15"/>
                  <a:pt x="f6" y="f7"/>
                </a:cubicBezTo>
                <a:cubicBezTo>
                  <a:pt x="f6" y="f14"/>
                  <a:pt x="f15" y="f5"/>
                  <a:pt x="f7" y="f5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  <p:sp>
        <p:nvSpPr>
          <p:cNvPr id="8" name="Graphic 14">
            <a:extLst>
              <a:ext uri="{FF2B5EF4-FFF2-40B4-BE49-F238E27FC236}">
                <a16:creationId xmlns:a16="http://schemas.microsoft.com/office/drawing/2014/main" id="{E3BD0ECA-6467-AE1E-6333-B969141491CB}"/>
              </a:ext>
            </a:extLst>
          </p:cNvPr>
          <p:cNvSpPr/>
          <p:nvPr/>
        </p:nvSpPr>
        <p:spPr>
          <a:xfrm>
            <a:off x="11241551" y="446638"/>
            <a:ext cx="91138" cy="91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1138"/>
              <a:gd name="f7" fmla="val 45569"/>
              <a:gd name="f8" fmla="val 70736"/>
              <a:gd name="f9" fmla="val 20402"/>
              <a:gd name="f10" fmla="+- 0 0 -90"/>
              <a:gd name="f11" fmla="*/ f3 1 91138"/>
              <a:gd name="f12" fmla="*/ f4 1 91138"/>
              <a:gd name="f13" fmla="+- f6 0 f5"/>
              <a:gd name="f14" fmla="*/ f10 f0 1"/>
              <a:gd name="f15" fmla="*/ f13 1 91138"/>
              <a:gd name="f16" fmla="*/ 91138 f13 1"/>
              <a:gd name="f17" fmla="*/ 45569 f13 1"/>
              <a:gd name="f18" fmla="*/ 0 f13 1"/>
              <a:gd name="f19" fmla="*/ f14 1 f2"/>
              <a:gd name="f20" fmla="*/ f16 1 91138"/>
              <a:gd name="f21" fmla="*/ f17 1 91138"/>
              <a:gd name="f22" fmla="*/ f18 1 9113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7 f11 1"/>
              <a:gd name="f36" fmla="*/ f26 f12 1"/>
              <a:gd name="f37" fmla="*/ f28 f11 1"/>
              <a:gd name="f38" fmla="*/ f28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7" y="f34"/>
              </a:cxn>
              <a:cxn ang="f25">
                <a:pos x="f35" y="f38"/>
              </a:cxn>
              <a:cxn ang="f25">
                <a:pos x="f33" y="f34"/>
              </a:cxn>
            </a:cxnLst>
            <a:rect l="f29" t="f32" r="f30" b="f31"/>
            <a:pathLst>
              <a:path w="91138" h="91138">
                <a:moveTo>
                  <a:pt x="f6" y="f7"/>
                </a:move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ubicBezTo>
                  <a:pt x="f8" y="f5"/>
                  <a:pt x="f6" y="f9"/>
                  <a:pt x="f6" y="f7"/>
                </a:cubicBezTo>
                <a:close/>
              </a:path>
            </a:pathLst>
          </a:custGeom>
          <a:solidFill>
            <a:srgbClr val="243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251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9B26B-DF4A-5733-AAB0-FF57E65D28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8590-1CC8-7B1A-D302-9A5F20B92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BF7CB-6EDF-BE14-A233-7D89CF5F634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all" spc="100" baseline="0">
                <a:solidFill>
                  <a:srgbClr val="898989"/>
                </a:solidFill>
                <a:uFillTx/>
                <a:latin typeface="Univers"/>
              </a:defRPr>
            </a:lvl1pPr>
          </a:lstStyle>
          <a:p>
            <a:pPr lvl="0"/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E7E6E-1FA9-0E91-9F6A-A4A9CDB741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all" spc="100" baseline="0">
                <a:solidFill>
                  <a:srgbClr val="898989"/>
                </a:solidFill>
                <a:uFillTx/>
                <a:latin typeface="Univers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B2FC-E9B5-1A65-912E-9FD64CFE829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all" spc="100" baseline="0">
                <a:solidFill>
                  <a:srgbClr val="898989"/>
                </a:solidFill>
                <a:uFillTx/>
                <a:latin typeface="Univers"/>
              </a:defRPr>
            </a:lvl1pPr>
          </a:lstStyle>
          <a:p>
            <a:pPr lvl="0"/>
            <a:fld id="{11B76D1D-E89D-4427-8E22-246B664CE929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Univers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Univer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Univer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Univer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Univer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Univer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21B7-04F7-1433-50A5-3850B4FF1D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8448" y="594360"/>
            <a:ext cx="7658740" cy="2843784"/>
          </a:xfrm>
        </p:spPr>
        <p:txBody>
          <a:bodyPr/>
          <a:lstStyle/>
          <a:p>
            <a:pPr lvl="0"/>
            <a:r>
              <a:rPr lang="fr-FR" spc="400"/>
              <a:t>Enquête professionnelle du ppp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1BA4D-F6C3-200E-7C6A-CA6DDCD8BD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45600" y="5815413"/>
            <a:ext cx="2547790" cy="896451"/>
          </a:xfrm>
        </p:spPr>
        <p:txBody>
          <a:bodyPr/>
          <a:lstStyle/>
          <a:p>
            <a:pPr lvl="0"/>
            <a:r>
              <a:rPr lang="en-US" dirty="0"/>
              <a:t>Killian LAWSON</a:t>
            </a:r>
          </a:p>
          <a:p>
            <a:pPr lvl="0"/>
            <a:r>
              <a:rPr lang="en-US" dirty="0"/>
              <a:t>Baptiste BERTOUT</a:t>
            </a:r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0D82DEC-6E47-6FBF-85BB-BFB187EE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6439" y="4012670"/>
            <a:ext cx="3776801" cy="22509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8CC4B891-07F8-23B0-24F9-566951726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145" y="490511"/>
            <a:ext cx="5932984" cy="1179576"/>
          </a:xfrm>
        </p:spPr>
        <p:txBody>
          <a:bodyPr/>
          <a:lstStyle/>
          <a:p>
            <a:pPr lvl="0"/>
            <a:r>
              <a:rPr lang="fr-FR" sz="4000" dirty="0"/>
              <a:t>Le métier : Data Analyst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FE243C-9C0E-25B3-658B-7E78F9B26C04}"/>
              </a:ext>
            </a:extLst>
          </p:cNvPr>
          <p:cNvSpPr txBox="1"/>
          <p:nvPr/>
        </p:nvSpPr>
        <p:spPr>
          <a:xfrm>
            <a:off x="2670048" y="2149503"/>
            <a:ext cx="2304288" cy="138499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Extraction</a:t>
            </a:r>
          </a:p>
          <a:p>
            <a:r>
              <a:rPr lang="fr-FR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Analyse</a:t>
            </a:r>
          </a:p>
          <a:p>
            <a:r>
              <a:rPr lang="fr-FR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Interprétation</a:t>
            </a:r>
            <a:endParaRPr lang="fr-F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010C110E-DA03-344B-0428-FD2A272BA55D}"/>
              </a:ext>
            </a:extLst>
          </p:cNvPr>
          <p:cNvSpPr/>
          <p:nvPr/>
        </p:nvSpPr>
        <p:spPr>
          <a:xfrm>
            <a:off x="5701284" y="2149503"/>
            <a:ext cx="789432" cy="1384995"/>
          </a:xfrm>
          <a:prstGeom prst="chevron">
            <a:avLst>
              <a:gd name="adj" fmla="val 65058"/>
            </a:avLst>
          </a:prstGeom>
          <a:solidFill>
            <a:srgbClr val="243FFF"/>
          </a:solidFill>
          <a:ln>
            <a:solidFill>
              <a:srgbClr val="24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43FF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273061-792A-F215-D82C-F4AE8FB0B96A}"/>
              </a:ext>
            </a:extLst>
          </p:cNvPr>
          <p:cNvSpPr txBox="1"/>
          <p:nvPr/>
        </p:nvSpPr>
        <p:spPr>
          <a:xfrm>
            <a:off x="7217664" y="2337513"/>
            <a:ext cx="2697480" cy="95410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Amélioration</a:t>
            </a:r>
          </a:p>
          <a:p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Orientation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732451-46EE-E34E-6BD3-0C69E0798836}"/>
              </a:ext>
            </a:extLst>
          </p:cNvPr>
          <p:cNvSpPr txBox="1"/>
          <p:nvPr/>
        </p:nvSpPr>
        <p:spPr>
          <a:xfrm>
            <a:off x="806145" y="4983480"/>
            <a:ext cx="270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Environnement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0F440C-E8C6-4901-3E8F-111EDA098E89}"/>
              </a:ext>
            </a:extLst>
          </p:cNvPr>
          <p:cNvSpPr txBox="1"/>
          <p:nvPr/>
        </p:nvSpPr>
        <p:spPr>
          <a:xfrm>
            <a:off x="4370832" y="4768036"/>
            <a:ext cx="6793992" cy="138499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Sur ordinateur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Ambiance familiale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jours en distanciel et 3 jours sur site</a:t>
            </a:r>
          </a:p>
        </p:txBody>
      </p:sp>
    </p:spTree>
    <p:extLst>
      <p:ext uri="{BB962C8B-B14F-4D97-AF65-F5344CB8AC3E}">
        <p14:creationId xmlns:p14="http://schemas.microsoft.com/office/powerpoint/2010/main" val="139924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BD9C730-2C38-8ED1-814E-9AF0CE5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1" y="4147416"/>
            <a:ext cx="4554857" cy="2561787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Connaissances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DAC5D6-FD47-816B-E61F-2CFA0D4A0B88}"/>
              </a:ext>
            </a:extLst>
          </p:cNvPr>
          <p:cNvSpPr txBox="1"/>
          <p:nvPr/>
        </p:nvSpPr>
        <p:spPr>
          <a:xfrm>
            <a:off x="2987038" y="2016359"/>
            <a:ext cx="621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43FFF"/>
                </a:solidFill>
              </a:rPr>
              <a:t>Connaissances dans les outils de Web Analytics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B8B7A52-0DA6-0204-297A-093DFBF5207A}"/>
              </a:ext>
            </a:extLst>
          </p:cNvPr>
          <p:cNvCxnSpPr/>
          <p:nvPr/>
        </p:nvCxnSpPr>
        <p:spPr>
          <a:xfrm>
            <a:off x="3108960" y="2450592"/>
            <a:ext cx="5806440" cy="0"/>
          </a:xfrm>
          <a:prstGeom prst="line">
            <a:avLst/>
          </a:prstGeom>
          <a:ln w="19050">
            <a:solidFill>
              <a:srgbClr val="243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406809A4-A0B6-3E06-04B4-CC89A432F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1" y="2912257"/>
            <a:ext cx="3907536" cy="13448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B85C68-FCD7-C806-1775-B4FB153F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81" y="2574798"/>
            <a:ext cx="3256635" cy="18783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AB77CC4-3BD5-DBD4-A3E8-550BEA43D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3" y="4554088"/>
            <a:ext cx="3531874" cy="184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15AFEF3-4D46-85A7-DF6F-32C9751E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6" y="4058544"/>
            <a:ext cx="3456432" cy="2581873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Qualités</a:t>
            </a:r>
            <a:endParaRPr lang="fr-FR" sz="4000" dirty="0">
              <a:latin typeface="Univers" panose="020B0503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462427-F905-63BE-E6B4-456099B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42" y="2367682"/>
            <a:ext cx="3048001" cy="18526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A756CB-FCC6-A41E-EFBA-40021EDE4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23" y="4220295"/>
            <a:ext cx="4864278" cy="32415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83BE1AB-908D-32B4-D579-C6841F8E6566}"/>
              </a:ext>
            </a:extLst>
          </p:cNvPr>
          <p:cNvSpPr txBox="1"/>
          <p:nvPr/>
        </p:nvSpPr>
        <p:spPr>
          <a:xfrm>
            <a:off x="3521962" y="1777807"/>
            <a:ext cx="514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Pour exercer ce métier, la personne doit</a:t>
            </a:r>
            <a:endParaRPr lang="fr-FR" sz="2400" dirty="0">
              <a:solidFill>
                <a:srgbClr val="243FFF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8FB30-C82F-1529-DF1D-9027B048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18" y="2331934"/>
            <a:ext cx="2143125" cy="21431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30E8BE7-B4A9-F77D-ACFB-5180C9FFE2DE}"/>
              </a:ext>
            </a:extLst>
          </p:cNvPr>
          <p:cNvSpPr txBox="1"/>
          <p:nvPr/>
        </p:nvSpPr>
        <p:spPr>
          <a:xfrm>
            <a:off x="2731943" y="6309545"/>
            <a:ext cx="158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Être méthodique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11E7F5-B410-BE1B-5577-60F60F9955D3}"/>
              </a:ext>
            </a:extLst>
          </p:cNvPr>
          <p:cNvSpPr txBox="1"/>
          <p:nvPr/>
        </p:nvSpPr>
        <p:spPr>
          <a:xfrm>
            <a:off x="2346291" y="4205650"/>
            <a:ext cx="232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Avoir un esprit analytique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97EF33-6C93-C611-14D1-3F8D5FEEE8D3}"/>
              </a:ext>
            </a:extLst>
          </p:cNvPr>
          <p:cNvSpPr txBox="1"/>
          <p:nvPr/>
        </p:nvSpPr>
        <p:spPr>
          <a:xfrm>
            <a:off x="7336280" y="4338260"/>
            <a:ext cx="226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Aider le client (décisions)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6578F6-807A-8F15-7892-FB94A4FCAA20}"/>
              </a:ext>
            </a:extLst>
          </p:cNvPr>
          <p:cNvSpPr txBox="1"/>
          <p:nvPr/>
        </p:nvSpPr>
        <p:spPr>
          <a:xfrm>
            <a:off x="7810369" y="5970991"/>
            <a:ext cx="1313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Être cohérent</a:t>
            </a:r>
          </a:p>
        </p:txBody>
      </p:sp>
    </p:spTree>
    <p:extLst>
      <p:ext uri="{BB962C8B-B14F-4D97-AF65-F5344CB8AC3E}">
        <p14:creationId xmlns:p14="http://schemas.microsoft.com/office/powerpoint/2010/main" val="394828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7773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  <a:cs typeface="Arial" panose="020B0604020202020204" pitchFamily="34" charset="0"/>
              </a:rPr>
              <a:t>Expertise en base de données et gestion de base de données</a:t>
            </a:r>
            <a:endParaRPr lang="fr-FR" sz="24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/>
          <p:nvPr/>
        </p:nvCxnSpPr>
        <p:spPr>
          <a:xfrm>
            <a:off x="403072" y="2560320"/>
            <a:ext cx="7771664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09A2B240-55A0-2A30-D22D-CB94F16A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7" y="3273552"/>
            <a:ext cx="5102352" cy="26787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813193" y="4105087"/>
            <a:ext cx="4539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Extraire des données pour les analyser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Gérer des bases de données</a:t>
            </a:r>
          </a:p>
        </p:txBody>
      </p:sp>
    </p:spTree>
    <p:extLst>
      <p:ext uri="{BB962C8B-B14F-4D97-AF65-F5344CB8AC3E}">
        <p14:creationId xmlns:p14="http://schemas.microsoft.com/office/powerpoint/2010/main" val="395124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552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Maîtrise des tests et méthodes statistiques</a:t>
            </a:r>
            <a:endParaRPr lang="fr-FR" sz="32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5529399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83579" y="3149442"/>
            <a:ext cx="580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Choisir une méthode d’analyse de données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dirty="0"/>
              <a:t>Segmentation</a:t>
            </a:r>
          </a:p>
          <a:p>
            <a:pPr lvl="2"/>
            <a:r>
              <a:rPr lang="fr-FR" sz="2000" dirty="0"/>
              <a:t>- Regroupement par ressemblance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dirty="0"/>
              <a:t>Régression</a:t>
            </a:r>
          </a:p>
          <a:p>
            <a:pPr lvl="1"/>
            <a:r>
              <a:rPr lang="fr-FR" sz="2000" dirty="0"/>
              <a:t>	- Relation estimée entre une ou des variables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dirty="0"/>
              <a:t>Etc 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118A207-E25D-F456-D630-1BFBE3889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0" y="1699588"/>
            <a:ext cx="3124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7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528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Maîtrise des langages de programmation</a:t>
            </a:r>
            <a:endParaRPr lang="fr-FR" sz="32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5280676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813193" y="3429000"/>
            <a:ext cx="4975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Permet de dépasser les limites des feuilles de calcul comme Excel ou Google Sheets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Permet de dépasser les limites des logiciels statistiques qui sont parfois limité à des choses spécifiques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CFFCB1-9E86-F3F2-94CE-3ADE53444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88" y="2873041"/>
            <a:ext cx="3995928" cy="22477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0986D9-F623-84C2-53D2-FCC23AAE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08" y="4269623"/>
            <a:ext cx="2991956" cy="23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5099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Maîtrise d’un outil de data visualisation</a:t>
            </a:r>
            <a:endParaRPr lang="fr-FR" sz="32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5099216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695545" y="4105086"/>
            <a:ext cx="5093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Permet la visualisation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Aide à l’analyse des données brute extraites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67132B-846B-95E9-640A-30CF26CF1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66" y="4156112"/>
            <a:ext cx="2578734" cy="19292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07875-A3B4-0637-8C8E-678784F89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11746" r="30094" b="6666"/>
          <a:stretch/>
        </p:blipFill>
        <p:spPr>
          <a:xfrm>
            <a:off x="403072" y="2930083"/>
            <a:ext cx="2093977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657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Maîtrise des outils de fouille et analyse de données</a:t>
            </a:r>
            <a:endParaRPr lang="fr-FR" sz="40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6572825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606416" y="4258973"/>
            <a:ext cx="518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agrandirnarrow"/>
              </a:rPr>
              <a:t>P</a:t>
            </a:r>
            <a:r>
              <a:rPr lang="fr-FR" sz="2000" b="0" i="0" dirty="0">
                <a:solidFill>
                  <a:srgbClr val="000000"/>
                </a:solidFill>
                <a:effectLst/>
                <a:latin typeface="agrandirnarrow"/>
              </a:rPr>
              <a:t>ermet de convertir efficacement les données en prédictions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5540A6-A49C-AED5-1DD1-9E08E705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274654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470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Maîtrise des systèmes d’exploitation</a:t>
            </a:r>
            <a:endParaRPr lang="fr-FR" sz="48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4708020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606416" y="4258973"/>
            <a:ext cx="518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Essentiel en informatique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626A7E-269E-617D-31A4-DA41BC6A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2" y="2846977"/>
            <a:ext cx="3305025" cy="19095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9BD4EE0-9434-1271-DE60-2581734AB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44" y="4370832"/>
            <a:ext cx="3251955" cy="21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49051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Compétences</a:t>
            </a:r>
            <a:endParaRPr lang="fr-FR" sz="4000" dirty="0">
              <a:latin typeface="Univers" panose="020B05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A9C82A-1199-4A8B-A014-0DFFC71C9FBC}"/>
              </a:ext>
            </a:extLst>
          </p:cNvPr>
          <p:cNvSpPr txBox="1"/>
          <p:nvPr/>
        </p:nvSpPr>
        <p:spPr>
          <a:xfrm>
            <a:off x="403072" y="2103120"/>
            <a:ext cx="5444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solidFill>
                  <a:srgbClr val="243FFF"/>
                </a:solidFill>
                <a:effectLst/>
              </a:rPr>
              <a:t>Connaissance de l’environnement Hadoop</a:t>
            </a:r>
            <a:endParaRPr lang="fr-FR" sz="6000" dirty="0">
              <a:solidFill>
                <a:srgbClr val="243FFF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DE90E0-80D0-4766-D1AE-25F1FD2FF862}"/>
              </a:ext>
            </a:extLst>
          </p:cNvPr>
          <p:cNvCxnSpPr>
            <a:cxnSpLocks/>
          </p:cNvCxnSpPr>
          <p:nvPr/>
        </p:nvCxnSpPr>
        <p:spPr>
          <a:xfrm>
            <a:off x="403072" y="2560320"/>
            <a:ext cx="5444632" cy="0"/>
          </a:xfrm>
          <a:prstGeom prst="line">
            <a:avLst/>
          </a:prstGeom>
          <a:ln w="19050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238554-392E-274A-8B2C-55A9F88740E9}"/>
              </a:ext>
            </a:extLst>
          </p:cNvPr>
          <p:cNvSpPr txBox="1"/>
          <p:nvPr/>
        </p:nvSpPr>
        <p:spPr>
          <a:xfrm>
            <a:off x="6469256" y="4258973"/>
            <a:ext cx="518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Google Sans"/>
              </a:rPr>
              <a:t>Logiciel open source pour le stockage et traitement des big data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1395F3-605D-656F-4F85-841F0D3EB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2" y="3804434"/>
            <a:ext cx="5047472" cy="13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20E4C45-CBD8-D11D-7976-94DBDEDDA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2936" y="585216"/>
            <a:ext cx="5833872" cy="1345182"/>
          </a:xfrm>
        </p:spPr>
        <p:txBody>
          <a:bodyPr/>
          <a:lstStyle/>
          <a:p>
            <a:pPr lvl="0"/>
            <a:r>
              <a:rPr lang="fr-FR"/>
              <a:t>Sommaire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F5D69C6-041F-3BFC-BFC6-A3C38D505C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0023" y="2187445"/>
            <a:ext cx="6901973" cy="3118103"/>
          </a:xfrm>
        </p:spPr>
        <p:txBody>
          <a:bodyPr/>
          <a:lstStyle/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r>
              <a:rPr lang="fr-FR" sz="2200">
                <a:solidFill>
                  <a:srgbClr val="FFFFFF"/>
                </a:solidFill>
              </a:rPr>
              <a:t>Présentation de l’entreprise VALIUZ</a:t>
            </a: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endParaRPr lang="fr-FR" sz="2200">
              <a:solidFill>
                <a:srgbClr val="FFFFFF"/>
              </a:solidFill>
            </a:endParaRP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r>
              <a:rPr lang="fr-FR" sz="2200">
                <a:solidFill>
                  <a:srgbClr val="FFFFFF"/>
                </a:solidFill>
              </a:rPr>
              <a:t>Présentation du professionnel interviewé pour l’occasion</a:t>
            </a: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endParaRPr lang="fr-FR" sz="2200">
              <a:solidFill>
                <a:srgbClr val="FFFFFF"/>
              </a:solidFill>
            </a:endParaRP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r>
              <a:rPr lang="fr-FR" sz="2200">
                <a:solidFill>
                  <a:srgbClr val="FFFFFF"/>
                </a:solidFill>
              </a:rPr>
              <a:t>Synthèse de l’entretien</a:t>
            </a: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endParaRPr lang="fr-FR" sz="2200">
              <a:solidFill>
                <a:srgbClr val="FFFFFF"/>
              </a:solidFill>
            </a:endParaRPr>
          </a:p>
          <a:p>
            <a:pPr marL="457200" lvl="0" indent="-457200">
              <a:lnSpc>
                <a:spcPct val="80000"/>
              </a:lnSpc>
              <a:buFont typeface="Calibri Light"/>
              <a:buAutoNum type="arabicPeriod"/>
            </a:pPr>
            <a:r>
              <a:rPr lang="fr-FR" sz="2200">
                <a:solidFill>
                  <a:srgbClr val="FFFFFF"/>
                </a:solidFill>
              </a:rPr>
              <a:t>Bilan de l’enquête</a:t>
            </a:r>
          </a:p>
          <a:p>
            <a:pPr marL="0" lvl="0" indent="0">
              <a:lnSpc>
                <a:spcPct val="80000"/>
              </a:lnSpc>
              <a:buNone/>
            </a:pPr>
            <a:endParaRPr lang="fr-FR" sz="2200">
              <a:solidFill>
                <a:srgbClr val="FFFFFF"/>
              </a:solidFill>
            </a:endParaRPr>
          </a:p>
        </p:txBody>
      </p:sp>
      <p:pic>
        <p:nvPicPr>
          <p:cNvPr id="4" name="Picture Placeholder 5" descr="mountains at sunset">
            <a:extLst>
              <a:ext uri="{FF2B5EF4-FFF2-40B4-BE49-F238E27FC236}">
                <a16:creationId xmlns:a16="http://schemas.microsoft.com/office/drawing/2014/main" id="{457973C9-797E-1C87-FA87-9263AC99DE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305232" y="1597575"/>
            <a:ext cx="3707974" cy="3707974"/>
          </a:xfrm>
        </p:spPr>
      </p:pic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0BAA9F17-E15B-90E3-FDC2-41271E84227A}"/>
              </a:ext>
            </a:extLst>
          </p:cNvPr>
          <p:cNvSpPr txBox="1"/>
          <p:nvPr/>
        </p:nvSpPr>
        <p:spPr>
          <a:xfrm>
            <a:off x="658368" y="201168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all" spc="100" baseline="0">
                <a:solidFill>
                  <a:srgbClr val="FFFFFF"/>
                </a:solidFill>
                <a:uFillTx/>
                <a:latin typeface="Univers"/>
              </a:rPr>
              <a:t>9/3/20XX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4DBBA61-2548-B03B-E38B-DFBC3567E6C2}"/>
              </a:ext>
            </a:extLst>
          </p:cNvPr>
          <p:cNvSpPr txBox="1"/>
          <p:nvPr/>
        </p:nvSpPr>
        <p:spPr>
          <a:xfrm rot="16200004">
            <a:off x="-548608" y="1938523"/>
            <a:ext cx="278892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all" spc="100" baseline="0">
                <a:solidFill>
                  <a:srgbClr val="FFFFFF"/>
                </a:solidFill>
                <a:uFillTx/>
                <a:latin typeface="Univers"/>
              </a:rPr>
              <a:t>Presentation Title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0DFE1BB-0C44-CAA0-0BAE-D7C6ACE426FA}"/>
              </a:ext>
            </a:extLst>
          </p:cNvPr>
          <p:cNvSpPr txBox="1"/>
          <p:nvPr/>
        </p:nvSpPr>
        <p:spPr>
          <a:xfrm>
            <a:off x="8610603" y="201168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CF464C-60F1-429E-A31B-71900FAD3983}" type="slidenum">
              <a:t>2</a:t>
            </a:fld>
            <a:endParaRPr lang="en-US" sz="1200" b="1" i="0" u="none" strike="noStrike" kern="1200" cap="all" spc="100" baseline="0">
              <a:solidFill>
                <a:srgbClr val="FFFFFF"/>
              </a:solidFill>
              <a:uFillTx/>
              <a:latin typeface="Univer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">
            <a:extLst>
              <a:ext uri="{FF2B5EF4-FFF2-40B4-BE49-F238E27FC236}">
                <a16:creationId xmlns:a16="http://schemas.microsoft.com/office/drawing/2014/main" id="{232FEDD0-6D41-F36F-8CDC-127DB6813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072" y="536231"/>
            <a:ext cx="11385855" cy="1179576"/>
          </a:xfrm>
        </p:spPr>
        <p:txBody>
          <a:bodyPr>
            <a:noAutofit/>
          </a:bodyPr>
          <a:lstStyle/>
          <a:p>
            <a:pPr lvl="0"/>
            <a:r>
              <a:rPr lang="fr-FR" sz="400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 Intérêts et contraintes du métier</a:t>
            </a:r>
            <a:endParaRPr lang="fr-FR" sz="4000" dirty="0">
              <a:latin typeface="Univers" panose="020B0503020202020204" pitchFamily="34" charset="0"/>
            </a:endParaRPr>
          </a:p>
        </p:txBody>
      </p:sp>
      <p:graphicFrame>
        <p:nvGraphicFramePr>
          <p:cNvPr id="3" name="Tableau 5">
            <a:extLst>
              <a:ext uri="{FF2B5EF4-FFF2-40B4-BE49-F238E27FC236}">
                <a16:creationId xmlns:a16="http://schemas.microsoft.com/office/drawing/2014/main" id="{43C4C2B8-C3D6-F2F8-E149-DB8A84153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64789"/>
              </p:ext>
            </p:extLst>
          </p:nvPr>
        </p:nvGraphicFramePr>
        <p:xfrm>
          <a:off x="1005840" y="1942204"/>
          <a:ext cx="10661904" cy="385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52">
                  <a:extLst>
                    <a:ext uri="{9D8B030D-6E8A-4147-A177-3AD203B41FA5}">
                      <a16:colId xmlns:a16="http://schemas.microsoft.com/office/drawing/2014/main" val="3126840297"/>
                    </a:ext>
                  </a:extLst>
                </a:gridCol>
                <a:gridCol w="5330952">
                  <a:extLst>
                    <a:ext uri="{9D8B030D-6E8A-4147-A177-3AD203B41FA5}">
                      <a16:colId xmlns:a16="http://schemas.microsoft.com/office/drawing/2014/main" val="2808728751"/>
                    </a:ext>
                  </a:extLst>
                </a:gridCol>
              </a:tblGrid>
              <a:tr h="746132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/>
                        <a:t>Les 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/>
                        <a:t>Les moins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64221"/>
                  </a:ext>
                </a:extLst>
              </a:tr>
              <a:tr h="289807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Revenus intéressants et évolutifs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Très sollicité aussi bien dans le secteur privé que dans le secteur public.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Nombreuses perspectives d’évolution dans différents secteurs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Nombreuses opportunités et débouchés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Peut se lancer en tant que freelance et devenir indépendant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Un emploi du temps assez stable selon les entreprise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Revenus intéressants et évolutifs</a:t>
                      </a:r>
                      <a:endParaRPr lang="fr-FR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 à haute responsabilité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Prises de décisions importantes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Prises de décisions stressantes</a:t>
                      </a:r>
                      <a:endParaRPr lang="fr-FR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2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3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FBA8-9BE9-A13D-2278-FFA26A2625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03708" y="988905"/>
            <a:ext cx="9567339" cy="2340864"/>
          </a:xfrm>
        </p:spPr>
        <p:txBody>
          <a:bodyPr/>
          <a:lstStyle/>
          <a:p>
            <a:pPr marL="1143000" lvl="0" indent="-1143000">
              <a:buSzPct val="100000"/>
              <a:buFont typeface="Calibri Light"/>
              <a:buAutoNum type="arabicPeriod" startAt="4"/>
            </a:pPr>
            <a:r>
              <a:rPr lang="fr-FR"/>
              <a:t>Bilan de l’enquète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93257-3F4A-6145-8FD1-6A256C3812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/>
              <a:t>Notre chemin.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6573-596B-630C-72D3-EC83AA5A53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Mon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4ACCB9-A445-CFDD-5E24-2F01420E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87" y="7704"/>
            <a:ext cx="4743637" cy="68425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2BE186-C48E-F5F4-FCCD-B7C9F8B3EDB6}"/>
              </a:ext>
            </a:extLst>
          </p:cNvPr>
          <p:cNvSpPr txBox="1"/>
          <p:nvPr/>
        </p:nvSpPr>
        <p:spPr>
          <a:xfrm>
            <a:off x="1106424" y="1643385"/>
            <a:ext cx="311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243FFF"/>
                </a:solidFill>
              </a:rPr>
              <a:t>Rappel :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2AFFDEE-8109-80B9-05E4-B0A66C99FB8A}"/>
              </a:ext>
            </a:extLst>
          </p:cNvPr>
          <p:cNvCxnSpPr>
            <a:cxnSpLocks/>
          </p:cNvCxnSpPr>
          <p:nvPr/>
        </p:nvCxnSpPr>
        <p:spPr>
          <a:xfrm>
            <a:off x="713232" y="1504915"/>
            <a:ext cx="3904488" cy="0"/>
          </a:xfrm>
          <a:prstGeom prst="line">
            <a:avLst/>
          </a:prstGeom>
          <a:ln w="28575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D6E33D8-A62B-D4A0-D131-96ED39E760CF}"/>
              </a:ext>
            </a:extLst>
          </p:cNvPr>
          <p:cNvSpPr txBox="1"/>
          <p:nvPr/>
        </p:nvSpPr>
        <p:spPr>
          <a:xfrm>
            <a:off x="1179576" y="2428185"/>
            <a:ext cx="4224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Développeur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800" dirty="0"/>
              <a:t>Mobile 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800" dirty="0"/>
              <a:t>Web 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800" dirty="0"/>
              <a:t>Logiciel 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fr-FR"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73909A0-B65B-CFE1-8DC9-E16DD8CA3C80}"/>
              </a:ext>
            </a:extLst>
          </p:cNvPr>
          <p:cNvSpPr txBox="1"/>
          <p:nvPr/>
        </p:nvSpPr>
        <p:spPr>
          <a:xfrm>
            <a:off x="1179576" y="4504510"/>
            <a:ext cx="4224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Projet imprécis</a:t>
            </a:r>
          </a:p>
          <a:p>
            <a:endParaRPr lang="fr-FR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Plusieurs voie possible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33FCF-A0B6-DD1C-7C49-BF2DA69C13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Mon projet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87BF7A6-663D-0BBE-549E-CC8238503CB7}"/>
              </a:ext>
            </a:extLst>
          </p:cNvPr>
          <p:cNvCxnSpPr>
            <a:cxnSpLocks/>
          </p:cNvCxnSpPr>
          <p:nvPr/>
        </p:nvCxnSpPr>
        <p:spPr>
          <a:xfrm>
            <a:off x="713232" y="1504915"/>
            <a:ext cx="3904488" cy="0"/>
          </a:xfrm>
          <a:prstGeom prst="line">
            <a:avLst/>
          </a:prstGeom>
          <a:ln w="28575">
            <a:solidFill>
              <a:srgbClr val="243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13EABABE-1D20-AB56-55DC-ABD59834A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36" y="0"/>
            <a:ext cx="4844980" cy="68565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A0D79-788A-E93A-A716-D748B52F2A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4900" dirty="0"/>
              <a:t>Ce que l’entretient m’a apporté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043FB17C-68CC-2F3B-BDC2-0208027008F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823333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2684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8728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/>
                        <a:t>Les 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/>
                        <a:t>Les moins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6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Un métier de passionnés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Une diversité des missions et des clients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Un emploi du temps assez stable selon les entreprise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Revenus intéressants et évolutifs</a:t>
                      </a:r>
                      <a:endParaRPr lang="fr-FR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Manque d’informatique pur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/>
                        <a:t>Ne me permet pas forcement de me projeter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/>
                        <a:t>Ne correspond pas à mes attentes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22911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65E380-B9B1-19D9-E00A-D91E99A44139}"/>
              </a:ext>
            </a:extLst>
          </p:cNvPr>
          <p:cNvSpPr txBox="1"/>
          <p:nvPr/>
        </p:nvSpPr>
        <p:spPr>
          <a:xfrm>
            <a:off x="2036064" y="4784412"/>
            <a:ext cx="405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Découverte de métier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7A8786-C30B-86EB-33FF-1DEA70BBA619}"/>
              </a:ext>
            </a:extLst>
          </p:cNvPr>
          <p:cNvSpPr txBox="1"/>
          <p:nvPr/>
        </p:nvSpPr>
        <p:spPr>
          <a:xfrm>
            <a:off x="2032000" y="5737383"/>
            <a:ext cx="405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Découverte de différente branche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7F0631-5318-8E84-3DD1-546F9A26F3DA}"/>
              </a:ext>
            </a:extLst>
          </p:cNvPr>
          <p:cNvSpPr txBox="1"/>
          <p:nvPr/>
        </p:nvSpPr>
        <p:spPr>
          <a:xfrm>
            <a:off x="6091936" y="4784412"/>
            <a:ext cx="405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Vision différente de l’évolution de carrière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6C7A9D-8DD7-48AF-3070-646CA98EAD55}"/>
              </a:ext>
            </a:extLst>
          </p:cNvPr>
          <p:cNvSpPr txBox="1"/>
          <p:nvPr/>
        </p:nvSpPr>
        <p:spPr>
          <a:xfrm>
            <a:off x="6091936" y="5737383"/>
            <a:ext cx="405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Rien n’empêche une reconversion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0E49F29-888F-A9A4-EB60-4363DA2E0C5F}"/>
              </a:ext>
            </a:extLst>
          </p:cNvPr>
          <p:cNvCxnSpPr/>
          <p:nvPr/>
        </p:nvCxnSpPr>
        <p:spPr>
          <a:xfrm>
            <a:off x="722376" y="1389888"/>
            <a:ext cx="9437624" cy="0"/>
          </a:xfrm>
          <a:prstGeom prst="line">
            <a:avLst/>
          </a:prstGeom>
          <a:ln w="28575">
            <a:solidFill>
              <a:srgbClr val="243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A0D79-788A-E93A-A716-D748B52F2A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4900" dirty="0"/>
              <a:t>Ce que l’entretient m’a apporté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42BA261-EC8D-D8AF-E4BD-249F2A193A0B}"/>
              </a:ext>
            </a:extLst>
          </p:cNvPr>
          <p:cNvCxnSpPr/>
          <p:nvPr/>
        </p:nvCxnSpPr>
        <p:spPr>
          <a:xfrm>
            <a:off x="722376" y="1389888"/>
            <a:ext cx="9437624" cy="0"/>
          </a:xfrm>
          <a:prstGeom prst="line">
            <a:avLst/>
          </a:prstGeom>
          <a:ln w="28575">
            <a:solidFill>
              <a:srgbClr val="243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92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FC3A34-AEBE-D49A-F290-882F893C08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Chart</a:t>
            </a:r>
          </a:p>
        </p:txBody>
      </p:sp>
      <p:graphicFrame>
        <p:nvGraphicFramePr>
          <p:cNvPr id="3" name="Content Placeholder 7" descr="chart">
            <a:extLst>
              <a:ext uri="{FF2B5EF4-FFF2-40B4-BE49-F238E27FC236}">
                <a16:creationId xmlns:a16="http://schemas.microsoft.com/office/drawing/2014/main" id="{41FB49BB-F91A-199D-0D90-CA90D69EC6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7796" y="2185946"/>
          <a:ext cx="9905996" cy="3650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5555C1F-14A3-87CB-F668-3B1F8724F5E1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046476-A447-4D32-811E-01C72011D7B8}" type="slidenum">
              <a:t>26</a:t>
            </a:fld>
            <a:endParaRPr lang="en-US" sz="1200" b="1" i="0" u="none" strike="noStrike" kern="1200" cap="all" spc="100" baseline="0">
              <a:solidFill>
                <a:srgbClr val="243FFF"/>
              </a:solidFill>
              <a:uFillTx/>
              <a:latin typeface="Univer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B1B1D08-40F6-4E38-948C-3FC8302D1B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Table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5BB0DE2-C210-8966-25F8-4FA01DAB76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7796" y="2209803"/>
          <a:ext cx="9753580" cy="3010890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1950716">
                  <a:extLst>
                    <a:ext uri="{9D8B030D-6E8A-4147-A177-3AD203B41FA5}">
                      <a16:colId xmlns:a16="http://schemas.microsoft.com/office/drawing/2014/main" val="2861133242"/>
                    </a:ext>
                  </a:extLst>
                </a:gridCol>
                <a:gridCol w="1950716">
                  <a:extLst>
                    <a:ext uri="{9D8B030D-6E8A-4147-A177-3AD203B41FA5}">
                      <a16:colId xmlns:a16="http://schemas.microsoft.com/office/drawing/2014/main" val="3180748855"/>
                    </a:ext>
                  </a:extLst>
                </a:gridCol>
                <a:gridCol w="1950716">
                  <a:extLst>
                    <a:ext uri="{9D8B030D-6E8A-4147-A177-3AD203B41FA5}">
                      <a16:colId xmlns:a16="http://schemas.microsoft.com/office/drawing/2014/main" val="3009267188"/>
                    </a:ext>
                  </a:extLst>
                </a:gridCol>
                <a:gridCol w="1950716">
                  <a:extLst>
                    <a:ext uri="{9D8B030D-6E8A-4147-A177-3AD203B41FA5}">
                      <a16:colId xmlns:a16="http://schemas.microsoft.com/office/drawing/2014/main" val="2689842543"/>
                    </a:ext>
                  </a:extLst>
                </a:gridCol>
                <a:gridCol w="1950716">
                  <a:extLst>
                    <a:ext uri="{9D8B030D-6E8A-4147-A177-3AD203B41FA5}">
                      <a16:colId xmlns:a16="http://schemas.microsoft.com/office/drawing/2014/main" val="3307039541"/>
                    </a:ext>
                  </a:extLst>
                </a:gridCol>
              </a:tblGrid>
              <a:tr h="602178"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Category 1</a:t>
                      </a:r>
                    </a:p>
                  </a:txBody>
                  <a:tcPr anchor="ctr">
                    <a:solidFill>
                      <a:srgbClr val="814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Category 2</a:t>
                      </a:r>
                    </a:p>
                  </a:txBody>
                  <a:tcPr anchor="ctr">
                    <a:solidFill>
                      <a:srgbClr val="FF1F8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Category 3</a:t>
                      </a:r>
                    </a:p>
                  </a:txBody>
                  <a:tcPr anchor="ctr">
                    <a:solidFill>
                      <a:srgbClr val="FF83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Category 4</a:t>
                      </a:r>
                    </a:p>
                  </a:txBody>
                  <a:tcPr anchor="ctr">
                    <a:solidFill>
                      <a:srgbClr val="FF9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99739"/>
                  </a:ext>
                </a:extLst>
              </a:tr>
              <a:tr h="602178">
                <a:tc>
                  <a:txBody>
                    <a:bodyPr/>
                    <a:lstStyle/>
                    <a:p>
                      <a:pPr lvl="0" algn="ctr"/>
                      <a:r>
                        <a:rPr lang="en-US" b="0"/>
                        <a:t>Item 1 </a:t>
                      </a:r>
                    </a:p>
                  </a:txBody>
                  <a:tcPr anchor="ctr">
                    <a:lnR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4.5</a:t>
                      </a:r>
                    </a:p>
                  </a:txBody>
                  <a:tcPr anchor="ctr">
                    <a:lnL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2.3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1.7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5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9699964"/>
                  </a:ext>
                </a:extLst>
              </a:tr>
              <a:tr h="602178">
                <a:tc>
                  <a:txBody>
                    <a:bodyPr/>
                    <a:lstStyle/>
                    <a:p>
                      <a:pPr lvl="0" algn="ctr"/>
                      <a:r>
                        <a:rPr lang="en-US" b="0"/>
                        <a:t>Item 2</a:t>
                      </a:r>
                    </a:p>
                  </a:txBody>
                  <a:tcPr anchor="ctr">
                    <a:lnR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3.2</a:t>
                      </a:r>
                    </a:p>
                  </a:txBody>
                  <a:tcPr anchor="ctr">
                    <a:lnL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5.1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4.4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3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18544616"/>
                  </a:ext>
                </a:extLst>
              </a:tr>
              <a:tr h="602178">
                <a:tc>
                  <a:txBody>
                    <a:bodyPr/>
                    <a:lstStyle/>
                    <a:p>
                      <a:pPr lvl="0" algn="ctr"/>
                      <a:r>
                        <a:rPr lang="en-US" b="0"/>
                        <a:t>Item 3</a:t>
                      </a:r>
                    </a:p>
                  </a:txBody>
                  <a:tcPr anchor="ctr">
                    <a:lnR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2.1</a:t>
                      </a:r>
                    </a:p>
                  </a:txBody>
                  <a:tcPr anchor="ctr">
                    <a:lnL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1.7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2.5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2.8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4532004"/>
                  </a:ext>
                </a:extLst>
              </a:tr>
              <a:tr h="602178">
                <a:tc>
                  <a:txBody>
                    <a:bodyPr/>
                    <a:lstStyle/>
                    <a:p>
                      <a:pPr lvl="0" algn="ctr"/>
                      <a:r>
                        <a:rPr lang="en-US" b="0"/>
                        <a:t>Item 4</a:t>
                      </a:r>
                    </a:p>
                  </a:txBody>
                  <a:tcPr anchor="ctr">
                    <a:lnR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4.5</a:t>
                      </a:r>
                    </a:p>
                  </a:txBody>
                  <a:tcPr anchor="ctr">
                    <a:lnL w="6345" cap="flat" cmpd="sng" algn="ctr">
                      <a:solidFill>
                        <a:srgbClr val="814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2.2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1F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1.7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8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7</a:t>
                      </a:r>
                    </a:p>
                  </a:txBody>
                  <a:tcPr anchor="ctr">
                    <a:lnL w="6345" cap="flat" cmpd="sng" algn="ctr">
                      <a:solidFill>
                        <a:srgbClr val="FF90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0708578"/>
                  </a:ext>
                </a:extLst>
              </a:tr>
            </a:tbl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E8C67E-3EDF-5A5A-9E62-705466D3989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1266BD-DD4A-4B38-818E-9653E5329CE1}" type="slidenum">
              <a:t>27</a:t>
            </a:fld>
            <a:endParaRPr lang="en-US" sz="1200" b="1" i="0" u="none" strike="noStrike" kern="1200" cap="all" spc="100" baseline="0">
              <a:solidFill>
                <a:srgbClr val="243FFF"/>
              </a:solidFill>
              <a:uFillTx/>
              <a:latin typeface="Univer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AC8-1F97-8A9D-FFF8-2C53601E58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/>
              <a:t>Title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5497C-3810-2013-C1A5-5817B30B8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7796" y="1681160"/>
            <a:ext cx="2834640" cy="823910"/>
          </a:xfrm>
        </p:spPr>
        <p:txBody>
          <a:bodyPr/>
          <a:lstStyle/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B08F2-716F-E312-1946-03C087E0E2D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447796" y="2505071"/>
            <a:ext cx="2834640" cy="3684583"/>
          </a:xfrm>
        </p:spPr>
        <p:txBody>
          <a:bodyPr anchor="t"/>
          <a:lstStyle/>
          <a:p>
            <a:pPr marL="228600" lvl="0" indent="-228600">
              <a:buChar char="•"/>
            </a:pPr>
            <a:r>
              <a:rPr lang="en-US" sz="2000" b="0"/>
              <a:t>Add text, images, art, and videos. </a:t>
            </a:r>
          </a:p>
          <a:p>
            <a:pPr marL="228600" lvl="0" indent="-228600">
              <a:buChar char="•"/>
            </a:pPr>
            <a:r>
              <a:rPr lang="en-US" sz="2000" b="0"/>
              <a:t>Add transitions, animations, and motion. </a:t>
            </a:r>
          </a:p>
          <a:p>
            <a:pPr marL="228600" lvl="0" indent="-228600">
              <a:buChar char="•"/>
            </a:pPr>
            <a:r>
              <a:rPr lang="en-US" sz="2000" b="0"/>
              <a:t>Save to OneDrive, to get to your presentations from your computer, tablet, or phone.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3F633-1BD8-2A17-788D-D0C2168ED3E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987338" y="1681160"/>
            <a:ext cx="2834640" cy="823910"/>
          </a:xfrm>
        </p:spPr>
        <p:txBody>
          <a:bodyPr anchor="b"/>
          <a:lstStyle/>
          <a:p>
            <a:pPr marL="0" lvl="0" indent="0">
              <a:buNone/>
            </a:pPr>
            <a:r>
              <a:rPr lang="en-US" sz="2400" b="1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E4A61-33E7-CA5D-E295-6AB1FC87BBF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987338" y="2505071"/>
            <a:ext cx="2834640" cy="3684583"/>
          </a:xfrm>
        </p:spPr>
        <p:txBody>
          <a:bodyPr/>
          <a:lstStyle/>
          <a:p>
            <a:pPr lvl="0"/>
            <a:r>
              <a:rPr lang="en-US"/>
              <a:t>Open the Design Ideas pane for instant slide makeovers. </a:t>
            </a:r>
          </a:p>
          <a:p>
            <a:pPr lvl="0"/>
            <a:r>
              <a:rPr lang="en-US"/>
              <a:t>When we have design ideas, we’ll show them to you right there.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FDB7D5-83CA-19CA-ED49-55E22E4E84F5}"/>
              </a:ext>
            </a:extLst>
          </p:cNvPr>
          <p:cNvSpPr txBox="1"/>
          <p:nvPr/>
        </p:nvSpPr>
        <p:spPr>
          <a:xfrm>
            <a:off x="8526871" y="1681160"/>
            <a:ext cx="2834640" cy="8239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Univers"/>
              </a:rPr>
              <a:t>Subtitle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91D61A0-F480-4C20-7F6C-B1527919784C}"/>
              </a:ext>
            </a:extLst>
          </p:cNvPr>
          <p:cNvSpPr txBox="1"/>
          <p:nvPr/>
        </p:nvSpPr>
        <p:spPr>
          <a:xfrm>
            <a:off x="8526871" y="2505071"/>
            <a:ext cx="2834640" cy="3684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Univers"/>
              </a:rPr>
              <a:t>This PowerPoint theme uses its own unique set of colors, fonts, and effects to create the overall look and feel of these slides. </a:t>
            </a:r>
          </a:p>
          <a:p>
            <a:pPr marL="228600" marR="0" lvl="0" indent="-22860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Univers"/>
              </a:rPr>
              <a:t>PowerPoint has tons of themes to give your presentation just the right personality.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1">
            <a:extLst>
              <a:ext uri="{FF2B5EF4-FFF2-40B4-BE49-F238E27FC236}">
                <a16:creationId xmlns:a16="http://schemas.microsoft.com/office/drawing/2014/main" id="{794D9894-C05B-BDEB-046D-D05FB1C5BA62}"/>
              </a:ext>
            </a:extLst>
          </p:cNvPr>
          <p:cNvSpPr txBox="1"/>
          <p:nvPr/>
        </p:nvSpPr>
        <p:spPr>
          <a:xfrm>
            <a:off x="658368" y="201168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all" spc="100" baseline="0">
                <a:solidFill>
                  <a:srgbClr val="FFFFFF"/>
                </a:solidFill>
                <a:uFillTx/>
                <a:latin typeface="Univers"/>
              </a:rPr>
              <a:t>9/3/20XX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FE110F89-0888-3339-72B9-F0C6634D4867}"/>
              </a:ext>
            </a:extLst>
          </p:cNvPr>
          <p:cNvSpPr txBox="1"/>
          <p:nvPr/>
        </p:nvSpPr>
        <p:spPr>
          <a:xfrm>
            <a:off x="8610603" y="201168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47DF69-B550-4A2C-96CF-0EE761CF38EB}" type="slidenum">
              <a:t>29</a:t>
            </a:fld>
            <a:endParaRPr lang="en-US" sz="1200" b="1" i="0" u="none" strike="noStrike" kern="1200" cap="all" spc="100" baseline="0">
              <a:solidFill>
                <a:srgbClr val="FFFFFF"/>
              </a:solidFill>
              <a:uFillTx/>
              <a:latin typeface="Univers"/>
            </a:endParaRPr>
          </a:p>
        </p:txBody>
      </p:sp>
      <p:sp>
        <p:nvSpPr>
          <p:cNvPr id="4" name="Footer Placeholder 22">
            <a:extLst>
              <a:ext uri="{FF2B5EF4-FFF2-40B4-BE49-F238E27FC236}">
                <a16:creationId xmlns:a16="http://schemas.microsoft.com/office/drawing/2014/main" id="{27F961D9-D90C-BD2E-8EF8-F789EA1C86FE}"/>
              </a:ext>
            </a:extLst>
          </p:cNvPr>
          <p:cNvSpPr txBox="1"/>
          <p:nvPr/>
        </p:nvSpPr>
        <p:spPr>
          <a:xfrm rot="16200004">
            <a:off x="-548608" y="1938523"/>
            <a:ext cx="278892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all" spc="100" baseline="0">
                <a:solidFill>
                  <a:srgbClr val="FFFFFF"/>
                </a:solidFill>
                <a:uFillTx/>
                <a:latin typeface="Univers"/>
              </a:rPr>
              <a:t>Presentation Title</a:t>
            </a:r>
          </a:p>
        </p:txBody>
      </p:sp>
      <p:pic>
        <p:nvPicPr>
          <p:cNvPr id="5" name="Picture Placeholder 8" descr="mountains at sunset">
            <a:extLst>
              <a:ext uri="{FF2B5EF4-FFF2-40B4-BE49-F238E27FC236}">
                <a16:creationId xmlns:a16="http://schemas.microsoft.com/office/drawing/2014/main" id="{7512CB14-85F2-B3C9-ACA3-EC07990D7CB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41" b="41"/>
          <a:stretch>
            <a:fillRect/>
          </a:stretch>
        </p:blipFill>
        <p:spPr>
          <a:xfrm>
            <a:off x="1777108" y="407502"/>
            <a:ext cx="1952280" cy="1952280"/>
          </a:xfrm>
        </p:spPr>
      </p:pic>
      <p:pic>
        <p:nvPicPr>
          <p:cNvPr id="6" name="Picture Placeholder 10" descr="mountains at sunset">
            <a:extLst>
              <a:ext uri="{FF2B5EF4-FFF2-40B4-BE49-F238E27FC236}">
                <a16:creationId xmlns:a16="http://schemas.microsoft.com/office/drawing/2014/main" id="{B2D4B813-73FD-8D83-D2B9-50BF2D55A3C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347" b="347"/>
          <a:stretch>
            <a:fillRect/>
          </a:stretch>
        </p:blipFill>
        <p:spPr>
          <a:xfrm>
            <a:off x="3528349" y="1972580"/>
            <a:ext cx="2290069" cy="2273500"/>
          </a:xfr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71957DF6-955B-EA00-76A7-B787A6C42A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Thank you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C021FF-ECF8-BF02-52E6-9E8E1D4C11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720" y="3127248"/>
            <a:ext cx="5276088" cy="1124712"/>
          </a:xfrm>
        </p:spPr>
        <p:txBody>
          <a:bodyPr/>
          <a:lstStyle/>
          <a:p>
            <a:pPr marL="0" lv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Presenter name</a:t>
            </a:r>
          </a:p>
          <a:p>
            <a:pPr marL="0" lv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Email address</a:t>
            </a:r>
          </a:p>
          <a:p>
            <a:pPr marL="0" lv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Website</a:t>
            </a:r>
          </a:p>
          <a:p>
            <a:pPr marL="0" lvl="0" indent="0" algn="r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9" name="Picture Placeholder 14" descr="mountains under near dusk sky">
            <a:extLst>
              <a:ext uri="{FF2B5EF4-FFF2-40B4-BE49-F238E27FC236}">
                <a16:creationId xmlns:a16="http://schemas.microsoft.com/office/drawing/2014/main" id="{E840FC64-3688-9CC0-5943-13231A7DE9C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16" r="16"/>
          <a:stretch>
            <a:fillRect/>
          </a:stretch>
        </p:blipFill>
        <p:spPr>
          <a:xfrm>
            <a:off x="1092909" y="4018980"/>
            <a:ext cx="3854159" cy="2839019"/>
          </a:xfrm>
        </p:spPr>
      </p:pic>
      <p:pic>
        <p:nvPicPr>
          <p:cNvPr id="10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401A89D2-E8B5-DF1B-1036-FDFA5F85BC5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t="108" b="108"/>
          <a:stretch>
            <a:fillRect/>
          </a:stretch>
        </p:blipFill>
        <p:spPr>
          <a:xfrm>
            <a:off x="5579540" y="4386312"/>
            <a:ext cx="3119292" cy="246280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0B-1CC8-3091-09AA-32B68AD47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5936" y="285713"/>
            <a:ext cx="6468529" cy="1676058"/>
          </a:xfrm>
        </p:spPr>
        <p:txBody>
          <a:bodyPr>
            <a:noAutofit/>
          </a:bodyPr>
          <a:lstStyle/>
          <a:p>
            <a:pPr marL="742950" lvl="0" indent="-742950">
              <a:buSzPct val="100000"/>
              <a:buFont typeface="Calibri Light"/>
              <a:buAutoNum type="arabicPeriod"/>
            </a:pPr>
            <a:r>
              <a:rPr lang="en-US" sz="3600" b="1"/>
              <a:t>Présentation globale </a:t>
            </a:r>
            <a:br>
              <a:rPr lang="en-US" sz="3600" b="1"/>
            </a:br>
            <a:r>
              <a:rPr lang="en-US" sz="3600" b="1"/>
              <a:t>de l’entreprise</a:t>
            </a:r>
          </a:p>
        </p:txBody>
      </p:sp>
      <p:sp>
        <p:nvSpPr>
          <p:cNvPr id="3" name="Subtitle 7">
            <a:extLst>
              <a:ext uri="{FF2B5EF4-FFF2-40B4-BE49-F238E27FC236}">
                <a16:creationId xmlns:a16="http://schemas.microsoft.com/office/drawing/2014/main" id="{8EDC012B-32D8-CDA5-246A-D7A9517E436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03" y="2277532"/>
            <a:ext cx="5221224" cy="3447288"/>
          </a:xfrm>
        </p:spPr>
        <p:txBody>
          <a:bodyPr anchorCtr="1"/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fr-FR" sz="2000" i="1">
                <a:latin typeface="Univers" pitchFamily="34"/>
              </a:rPr>
              <a:t>« une alliance technologique et humaine, qui permet à vos commerçants de mieux vous connaître, afin d’améliorer votre expérience client. »</a:t>
            </a:r>
            <a:endParaRPr lang="en-US" sz="3200" i="1">
              <a:latin typeface="Univers" pitchFamily="34"/>
            </a:endParaRPr>
          </a:p>
        </p:txBody>
      </p:sp>
      <p:sp>
        <p:nvSpPr>
          <p:cNvPr id="4" name="Footer Placeholder 22">
            <a:extLst>
              <a:ext uri="{FF2B5EF4-FFF2-40B4-BE49-F238E27FC236}">
                <a16:creationId xmlns:a16="http://schemas.microsoft.com/office/drawing/2014/main" id="{CC6CFACD-5828-A92E-C619-15C4EE03AA68}"/>
              </a:ext>
            </a:extLst>
          </p:cNvPr>
          <p:cNvSpPr txBox="1"/>
          <p:nvPr/>
        </p:nvSpPr>
        <p:spPr>
          <a:xfrm rot="16200004">
            <a:off x="9811572" y="1591051"/>
            <a:ext cx="354787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all" spc="100" baseline="0">
                <a:solidFill>
                  <a:srgbClr val="243FFF"/>
                </a:solidFill>
                <a:uFillTx/>
                <a:latin typeface="Univers"/>
              </a:rPr>
              <a:t>Presentation Title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B61975B1-DB1B-BCD5-79CE-437265EAE808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6C8042-BC03-49CE-9642-3305BEA1D470}" type="slidenum">
              <a:t>3</a:t>
            </a:fld>
            <a:endParaRPr lang="en-US" sz="1200" b="1" i="0" u="none" strike="noStrike" kern="1200" cap="all" spc="100" baseline="0">
              <a:solidFill>
                <a:srgbClr val="243FFF"/>
              </a:solidFill>
              <a:uFillTx/>
              <a:latin typeface="Univers"/>
            </a:endParaRPr>
          </a:p>
        </p:txBody>
      </p:sp>
      <p:pic>
        <p:nvPicPr>
          <p:cNvPr id="6" name="Picture 2" descr="Homepage - Valiuz">
            <a:extLst>
              <a:ext uri="{FF2B5EF4-FFF2-40B4-BE49-F238E27FC236}">
                <a16:creationId xmlns:a16="http://schemas.microsoft.com/office/drawing/2014/main" id="{28911B36-4645-0AEC-A4DD-6BB624B8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771" y="303809"/>
            <a:ext cx="5098630" cy="1973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9">
            <a:extLst>
              <a:ext uri="{FF2B5EF4-FFF2-40B4-BE49-F238E27FC236}">
                <a16:creationId xmlns:a16="http://schemas.microsoft.com/office/drawing/2014/main" id="{2894A74F-E6EA-0F45-F1C6-8B97700A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" y="2863123"/>
            <a:ext cx="5098630" cy="30924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386C-E0D5-C902-5422-6F4C793CCE7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143000" lvl="0" indent="-1143000">
              <a:buSzPct val="100000"/>
              <a:buFont typeface="Calibri Light"/>
              <a:buAutoNum type="arabicPeriod"/>
            </a:pPr>
            <a:r>
              <a:rPr lang="fr-FR" spc="400"/>
              <a:t>Présentation</a:t>
            </a:r>
            <a:r>
              <a:rPr lang="en-US" spc="400"/>
              <a:t> de </a:t>
            </a:r>
            <a:r>
              <a:rPr lang="fr-FR" spc="400"/>
              <a:t>l’entreprise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8D282-67C0-2487-0B69-6DA7809C64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/>
              <a:t>Une </a:t>
            </a:r>
            <a:r>
              <a:rPr lang="fr-FR"/>
              <a:t>entreprise</a:t>
            </a:r>
            <a:r>
              <a:rPr lang="en-US"/>
              <a:t> pas </a:t>
            </a:r>
            <a:r>
              <a:rPr lang="fr-FR"/>
              <a:t>comme</a:t>
            </a:r>
            <a:r>
              <a:rPr lang="en-US"/>
              <a:t> les autres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5A5DE783-3C27-BC84-E0CA-7229516A905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51966" y="1665515"/>
            <a:ext cx="4266956" cy="4266965"/>
          </a:xfrm>
        </p:spPr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7388F41-C559-A8F1-9AB7-217726672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6746498" cy="764712"/>
          </a:xfrm>
        </p:spPr>
        <p:txBody>
          <a:bodyPr/>
          <a:lstStyle/>
          <a:p>
            <a:pPr lvl="0"/>
            <a:r>
              <a:rPr lang="fr-FR" sz="4000" b="1"/>
              <a:t>Historique de l’entreprise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62D14B-20FF-D2A0-002E-528B5DBFCB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3073" y="1513167"/>
            <a:ext cx="6190488" cy="3346704"/>
          </a:xfrm>
        </p:spPr>
        <p:txBody>
          <a:bodyPr/>
          <a:lstStyle/>
          <a:p>
            <a:pPr lvl="0"/>
            <a:r>
              <a:rPr lang="fr-FR">
                <a:latin typeface="arial" pitchFamily="34"/>
              </a:rPr>
              <a:t>L'entreprise Valiuz a été créée en 2019.</a:t>
            </a:r>
          </a:p>
          <a:p>
            <a:pPr lvl="0"/>
            <a:endParaRPr lang="fr-FR">
              <a:solidFill>
                <a:srgbClr val="BDC1C6"/>
              </a:solidFill>
              <a:latin typeface="arial" pitchFamily="34"/>
            </a:endParaRPr>
          </a:p>
          <a:p>
            <a:pPr lvl="0"/>
            <a:r>
              <a:rPr lang="fr-FR">
                <a:latin typeface="arial" pitchFamily="34"/>
              </a:rPr>
              <a:t>L'équipe de Valiuz compte actuellement 60 collaborateurs.</a:t>
            </a:r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0E03-5FF1-495C-130D-9196349C98A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143000" lvl="0" indent="-1143000">
              <a:buSzPct val="100000"/>
              <a:buFont typeface="Calibri Light"/>
              <a:buAutoNum type="arabicPeriod" startAt="2"/>
            </a:pPr>
            <a:r>
              <a:rPr lang="fr-FR" sz="5400" spc="400"/>
              <a:t>Présentation</a:t>
            </a:r>
            <a:r>
              <a:rPr lang="en-US" sz="5400" spc="400"/>
              <a:t> du professionnel</a:t>
            </a:r>
            <a:endParaRPr lang="fr-FR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EC596-FABB-B5DD-950C-4093143B37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/>
              <a:t>Eloi Patenôtre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D6D90AC0-8180-F1DD-1970-FFDD69D47C6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7885438" y="1755648"/>
            <a:ext cx="3140223" cy="3140223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6036F01B-E8E0-E6F9-BF06-09CF4F817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19895" cy="736137"/>
          </a:xfrm>
        </p:spPr>
        <p:txBody>
          <a:bodyPr/>
          <a:lstStyle/>
          <a:p>
            <a:pPr lvl="0"/>
            <a:r>
              <a:rPr lang="fr-FR" sz="4000" b="1"/>
              <a:t>Présentation du professionnel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2E36EE-4138-7850-6479-D9090B3F3E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568" y="1332317"/>
            <a:ext cx="6190488" cy="3346704"/>
          </a:xfrm>
        </p:spPr>
        <p:txBody>
          <a:bodyPr/>
          <a:lstStyle/>
          <a:p>
            <a:r>
              <a:rPr lang="fr-FR" dirty="0"/>
              <a:t>Eloi Patenôtre 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0401-A18D-B972-2A65-FBB5A5DAB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1192930" cy="1325559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Parcours vers le milieu </a:t>
            </a:r>
            <a:r>
              <a:rPr lang="en-US" dirty="0" err="1"/>
              <a:t>Professionnel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3241A1-08BE-2BE1-2CC9-19A85D177855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 lnSpcReduction="10000"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C91132-B190-425C-8D04-07FD0209657D}" type="slidenum">
              <a:t>8</a:t>
            </a:fld>
            <a:endParaRPr lang="en-US" sz="1200" b="1" i="0" u="none" strike="noStrike" kern="1200" cap="all" spc="100" baseline="0">
              <a:solidFill>
                <a:srgbClr val="243FFF"/>
              </a:solidFill>
              <a:uFillTx/>
              <a:latin typeface="Univers"/>
            </a:endParaRPr>
          </a:p>
        </p:txBody>
      </p:sp>
      <p:grpSp>
        <p:nvGrpSp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48D7BB42-7505-332D-AEEA-B8091D33543D}"/>
              </a:ext>
            </a:extLst>
          </p:cNvPr>
          <p:cNvGrpSpPr/>
          <p:nvPr/>
        </p:nvGrpSpPr>
        <p:grpSpPr>
          <a:xfrm>
            <a:off x="838204" y="1550632"/>
            <a:ext cx="10998205" cy="4401437"/>
            <a:chOff x="1449728" y="-340443"/>
            <a:chExt cx="9902136" cy="520200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5E20CD8F-571F-87D1-DBF3-E6C3EEB3CDDD}"/>
                </a:ext>
              </a:extLst>
            </p:cNvPr>
            <p:cNvSpPr/>
            <p:nvPr/>
          </p:nvSpPr>
          <p:spPr>
            <a:xfrm rot="5400013">
              <a:off x="-42562" y="2541316"/>
              <a:ext cx="3149595" cy="1650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"/>
                <a:gd name="f8" fmla="+- 0 0 -90"/>
                <a:gd name="f9" fmla="+- 0 0 -36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min f33 f32"/>
                <a:gd name="f37" fmla="+- f33 0 f32"/>
                <a:gd name="f38" fmla="*/ f36 f7 1"/>
                <a:gd name="f39" fmla="*/ f38 1 100000"/>
                <a:gd name="f40" fmla="+- f30 0 f39"/>
                <a:gd name="f41" fmla="*/ f39 1 2"/>
                <a:gd name="f42" fmla="?: f37 f29 f39"/>
                <a:gd name="f43" fmla="*/ f39 f26 1"/>
                <a:gd name="f44" fmla="+- f40 f30 0"/>
                <a:gd name="f45" fmla="?: f37 f40 f6"/>
                <a:gd name="f46" fmla="*/ f42 f26 1"/>
                <a:gd name="f47" fmla="*/ f40 f26 1"/>
                <a:gd name="f48" fmla="*/ f41 f26 1"/>
                <a:gd name="f49" fmla="*/ f44 1 2"/>
                <a:gd name="f50" fmla="*/ f45 f26 1"/>
                <a:gd name="f51" fmla="*/ f4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5" y="f51"/>
                </a:cxn>
                <a:cxn ang="f25">
                  <a:pos x="f48" y="f31"/>
                </a:cxn>
              </a:cxnLst>
              <a:rect l="f31" t="f50" r="f46" b="f34"/>
              <a:pathLst>
                <a:path>
                  <a:moveTo>
                    <a:pt x="f31" y="f31"/>
                  </a:moveTo>
                  <a:lnTo>
                    <a:pt x="f43" y="f31"/>
                  </a:lnTo>
                  <a:lnTo>
                    <a:pt x="f43" y="f47"/>
                  </a:lnTo>
                  <a:lnTo>
                    <a:pt x="f35" y="f47"/>
                  </a:lnTo>
                  <a:lnTo>
                    <a:pt x="f35" y="f34"/>
                  </a:lnTo>
                  <a:lnTo>
                    <a:pt x="f31" y="f34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243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7B90558D-8705-6824-CD2C-0FFB6B742C3F}"/>
                </a:ext>
              </a:extLst>
            </p:cNvPr>
            <p:cNvSpPr/>
            <p:nvPr/>
          </p:nvSpPr>
          <p:spPr>
            <a:xfrm>
              <a:off x="1449735" y="4198623"/>
              <a:ext cx="2062941" cy="6629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62943"/>
                <a:gd name="f7" fmla="val 662940"/>
                <a:gd name="f8" fmla="val 1897208"/>
                <a:gd name="f9" fmla="val 331470"/>
                <a:gd name="f10" fmla="+- 0 0 -90"/>
                <a:gd name="f11" fmla="*/ f3 1 2062943"/>
                <a:gd name="f12" fmla="*/ f4 1 662940"/>
                <a:gd name="f13" fmla="+- f7 0 f5"/>
                <a:gd name="f14" fmla="+- f6 0 f5"/>
                <a:gd name="f15" fmla="*/ f10 f0 1"/>
                <a:gd name="f16" fmla="*/ f14 1 2062943"/>
                <a:gd name="f17" fmla="*/ f13 1 662940"/>
                <a:gd name="f18" fmla="*/ 0 f14 1"/>
                <a:gd name="f19" fmla="*/ 0 f13 1"/>
                <a:gd name="f20" fmla="*/ 1897208 f14 1"/>
                <a:gd name="f21" fmla="*/ 2062943 f14 1"/>
                <a:gd name="f22" fmla="*/ 331470 f13 1"/>
                <a:gd name="f23" fmla="*/ 662940 f13 1"/>
                <a:gd name="f24" fmla="*/ f15 1 f2"/>
                <a:gd name="f25" fmla="*/ f18 1 2062943"/>
                <a:gd name="f26" fmla="*/ f19 1 662940"/>
                <a:gd name="f27" fmla="*/ f20 1 2062943"/>
                <a:gd name="f28" fmla="*/ f21 1 2062943"/>
                <a:gd name="f29" fmla="*/ f22 1 662940"/>
                <a:gd name="f30" fmla="*/ f23 1 66294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5 1 f16"/>
                <a:gd name="f37" fmla="*/ f26 1 f17"/>
                <a:gd name="f38" fmla="*/ f27 1 f16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7"/>
                </a:cxn>
                <a:cxn ang="f35">
                  <a:pos x="f49" y="f50"/>
                </a:cxn>
                <a:cxn ang="f35">
                  <a:pos x="f48" y="f51"/>
                </a:cxn>
                <a:cxn ang="f35">
                  <a:pos x="f46" y="f51"/>
                </a:cxn>
                <a:cxn ang="f35">
                  <a:pos x="f46" y="f47"/>
                </a:cxn>
              </a:cxnLst>
              <a:rect l="f42" t="f45" r="f43" b="f44"/>
              <a:pathLst>
                <a:path w="2062943" h="662940">
                  <a:moveTo>
                    <a:pt x="f5" y="f5"/>
                  </a:moveTo>
                  <a:lnTo>
                    <a:pt x="f8" y="f5"/>
                  </a:lnTo>
                  <a:lnTo>
                    <a:pt x="f6" y="f9"/>
                  </a:lnTo>
                  <a:lnTo>
                    <a:pt x="f8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243FFF"/>
            </a:solidFill>
            <a:ln w="12701" cap="flat">
              <a:solidFill>
                <a:srgbClr val="243FFF"/>
              </a:solidFill>
              <a:prstDash val="solid"/>
              <a:miter/>
            </a:ln>
          </p:spPr>
          <p:txBody>
            <a:bodyPr vert="horz" wrap="square" lIns="101598" tIns="203197" rIns="184471" bIns="203197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FFFF"/>
                  </a:solidFill>
                  <a:uFillTx/>
                  <a:latin typeface="Univers"/>
                </a:rPr>
                <a:t>BAC</a:t>
              </a: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B7B70BB-C518-647A-08B0-736EE2FE860F}"/>
                </a:ext>
              </a:extLst>
            </p:cNvPr>
            <p:cNvSpPr/>
            <p:nvPr/>
          </p:nvSpPr>
          <p:spPr>
            <a:xfrm>
              <a:off x="1532247" y="1202776"/>
              <a:ext cx="1763819" cy="2896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110"/>
                <a:gd name="f7" fmla="val 1790777"/>
                <a:gd name="f8" fmla="+- 0 0 -90"/>
                <a:gd name="f9" fmla="*/ f3 1 1675110"/>
                <a:gd name="f10" fmla="*/ f4 1 1790777"/>
                <a:gd name="f11" fmla="+- f7 0 f5"/>
                <a:gd name="f12" fmla="+- f6 0 f5"/>
                <a:gd name="f13" fmla="*/ f8 f0 1"/>
                <a:gd name="f14" fmla="*/ f12 1 1675110"/>
                <a:gd name="f15" fmla="*/ f11 1 1790777"/>
                <a:gd name="f16" fmla="*/ 0 f12 1"/>
                <a:gd name="f17" fmla="*/ 0 f11 1"/>
                <a:gd name="f18" fmla="*/ 1675110 f12 1"/>
                <a:gd name="f19" fmla="*/ 1790777 f11 1"/>
                <a:gd name="f20" fmla="*/ f13 1 f2"/>
                <a:gd name="f21" fmla="*/ f16 1 1675110"/>
                <a:gd name="f22" fmla="*/ f17 1 1790777"/>
                <a:gd name="f23" fmla="*/ f18 1 1675110"/>
                <a:gd name="f24" fmla="*/ f19 1 1790777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675110" h="179077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1" i="0" u="none" strike="noStrike" dirty="0">
                  <a:effectLst/>
                </a:rPr>
                <a:t>Bac </a:t>
              </a:r>
              <a:r>
                <a:rPr lang="fr-FR" sz="1600" b="0" i="0" u="none" strike="noStrike" dirty="0">
                  <a:effectLst/>
                </a:rPr>
                <a:t>Economique et Social </a:t>
              </a: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400" b="0" i="0" u="none" strike="noStrike" dirty="0">
                  <a:effectLst/>
                </a:rPr>
                <a:t>(2011 – 2013)</a:t>
              </a:r>
              <a:endParaRPr lang="en-US" sz="1400" b="0" i="0" u="none" strike="noStrike" kern="1200" cap="none" spc="0" baseline="0" dirty="0">
                <a:uFillTx/>
              </a:endParaRPr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61264B5-7124-1A46-04CD-EF186A0DB116}"/>
                </a:ext>
              </a:extLst>
            </p:cNvPr>
            <p:cNvSpPr/>
            <p:nvPr/>
          </p:nvSpPr>
          <p:spPr>
            <a:xfrm rot="5400013">
              <a:off x="1906922" y="2551620"/>
              <a:ext cx="3149597" cy="14441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"/>
                <a:gd name="f8" fmla="+- 0 0 -90"/>
                <a:gd name="f9" fmla="+- 0 0 -36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min f33 f32"/>
                <a:gd name="f37" fmla="+- f33 0 f32"/>
                <a:gd name="f38" fmla="*/ f36 f7 1"/>
                <a:gd name="f39" fmla="*/ f38 1 100000"/>
                <a:gd name="f40" fmla="+- f30 0 f39"/>
                <a:gd name="f41" fmla="*/ f39 1 2"/>
                <a:gd name="f42" fmla="?: f37 f29 f39"/>
                <a:gd name="f43" fmla="*/ f39 f26 1"/>
                <a:gd name="f44" fmla="+- f40 f30 0"/>
                <a:gd name="f45" fmla="?: f37 f40 f6"/>
                <a:gd name="f46" fmla="*/ f42 f26 1"/>
                <a:gd name="f47" fmla="*/ f40 f26 1"/>
                <a:gd name="f48" fmla="*/ f41 f26 1"/>
                <a:gd name="f49" fmla="*/ f44 1 2"/>
                <a:gd name="f50" fmla="*/ f45 f26 1"/>
                <a:gd name="f51" fmla="*/ f4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5" y="f51"/>
                </a:cxn>
                <a:cxn ang="f25">
                  <a:pos x="f48" y="f31"/>
                </a:cxn>
              </a:cxnLst>
              <a:rect l="f31" t="f50" r="f46" b="f34"/>
              <a:pathLst>
                <a:path>
                  <a:moveTo>
                    <a:pt x="f31" y="f31"/>
                  </a:moveTo>
                  <a:lnTo>
                    <a:pt x="f43" y="f31"/>
                  </a:lnTo>
                  <a:lnTo>
                    <a:pt x="f43" y="f47"/>
                  </a:lnTo>
                  <a:lnTo>
                    <a:pt x="f35" y="f47"/>
                  </a:lnTo>
                  <a:lnTo>
                    <a:pt x="f35" y="f34"/>
                  </a:lnTo>
                  <a:lnTo>
                    <a:pt x="f31" y="f34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814D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DB07A8AB-2C1A-3A96-61B2-2DBE20DA964F}"/>
                </a:ext>
              </a:extLst>
            </p:cNvPr>
            <p:cNvSpPr/>
            <p:nvPr/>
          </p:nvSpPr>
          <p:spPr>
            <a:xfrm>
              <a:off x="3409532" y="4198623"/>
              <a:ext cx="2062941" cy="6629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62943"/>
                <a:gd name="f7" fmla="val 662940"/>
                <a:gd name="f8" fmla="val 1897208"/>
                <a:gd name="f9" fmla="val 331470"/>
                <a:gd name="f10" fmla="val 165735"/>
                <a:gd name="f11" fmla="+- 0 0 -90"/>
                <a:gd name="f12" fmla="*/ f3 1 2062943"/>
                <a:gd name="f13" fmla="*/ f4 1 662940"/>
                <a:gd name="f14" fmla="+- f7 0 f5"/>
                <a:gd name="f15" fmla="+- f6 0 f5"/>
                <a:gd name="f16" fmla="*/ f11 f0 1"/>
                <a:gd name="f17" fmla="*/ f15 1 2062943"/>
                <a:gd name="f18" fmla="*/ f14 1 662940"/>
                <a:gd name="f19" fmla="*/ 0 f15 1"/>
                <a:gd name="f20" fmla="*/ 0 f14 1"/>
                <a:gd name="f21" fmla="*/ 1897208 f15 1"/>
                <a:gd name="f22" fmla="*/ 2062943 f15 1"/>
                <a:gd name="f23" fmla="*/ 331470 f14 1"/>
                <a:gd name="f24" fmla="*/ 662940 f14 1"/>
                <a:gd name="f25" fmla="*/ 165735 f15 1"/>
                <a:gd name="f26" fmla="*/ f16 1 f2"/>
                <a:gd name="f27" fmla="*/ f19 1 2062943"/>
                <a:gd name="f28" fmla="*/ f20 1 662940"/>
                <a:gd name="f29" fmla="*/ f21 1 2062943"/>
                <a:gd name="f30" fmla="*/ f22 1 2062943"/>
                <a:gd name="f31" fmla="*/ f23 1 662940"/>
                <a:gd name="f32" fmla="*/ f24 1 662940"/>
                <a:gd name="f33" fmla="*/ f25 1 2062943"/>
                <a:gd name="f34" fmla="*/ f5 1 f17"/>
                <a:gd name="f35" fmla="*/ f6 1 f17"/>
                <a:gd name="f36" fmla="*/ f5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7"/>
                <a:gd name="f43" fmla="*/ f31 1 f18"/>
                <a:gd name="f44" fmla="*/ f32 1 f18"/>
                <a:gd name="f45" fmla="*/ f33 1 f17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2 1"/>
                <a:gd name="f54" fmla="*/ f43 f13 1"/>
                <a:gd name="f55" fmla="*/ f44 f13 1"/>
                <a:gd name="f56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1"/>
                </a:cxn>
                <a:cxn ang="f38">
                  <a:pos x="f53" y="f54"/>
                </a:cxn>
                <a:cxn ang="f38">
                  <a:pos x="f52" y="f55"/>
                </a:cxn>
                <a:cxn ang="f38">
                  <a:pos x="f50" y="f55"/>
                </a:cxn>
                <a:cxn ang="f38">
                  <a:pos x="f56" y="f54"/>
                </a:cxn>
                <a:cxn ang="f38">
                  <a:pos x="f50" y="f51"/>
                </a:cxn>
              </a:cxnLst>
              <a:rect l="f46" t="f49" r="f47" b="f48"/>
              <a:pathLst>
                <a:path w="2062943" h="662940">
                  <a:moveTo>
                    <a:pt x="f5" y="f5"/>
                  </a:moveTo>
                  <a:lnTo>
                    <a:pt x="f8" y="f5"/>
                  </a:lnTo>
                  <a:lnTo>
                    <a:pt x="f6" y="f9"/>
                  </a:lnTo>
                  <a:lnTo>
                    <a:pt x="f8" y="f7"/>
                  </a:lnTo>
                  <a:lnTo>
                    <a:pt x="f5" y="f7"/>
                  </a:lnTo>
                  <a:lnTo>
                    <a:pt x="f10" y="f9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14DFF"/>
            </a:solidFill>
            <a:ln w="12701" cap="flat">
              <a:solidFill>
                <a:srgbClr val="814DFF"/>
              </a:solidFill>
              <a:prstDash val="solid"/>
              <a:miter/>
            </a:ln>
          </p:spPr>
          <p:txBody>
            <a:bodyPr vert="horz" wrap="square" lIns="267333" tIns="203197" rIns="267333" bIns="203197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FFFF"/>
                  </a:solidFill>
                  <a:uFillTx/>
                  <a:latin typeface="Univers"/>
                </a:rPr>
                <a:t>DUT 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2DEFFE48-DCBD-3C8F-03AE-9FBEC56E40C2}"/>
                </a:ext>
              </a:extLst>
            </p:cNvPr>
            <p:cNvSpPr/>
            <p:nvPr/>
          </p:nvSpPr>
          <p:spPr>
            <a:xfrm>
              <a:off x="3512666" y="1202776"/>
              <a:ext cx="1856650" cy="2896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110"/>
                <a:gd name="f7" fmla="val 1790777"/>
                <a:gd name="f8" fmla="+- 0 0 -90"/>
                <a:gd name="f9" fmla="*/ f3 1 1675110"/>
                <a:gd name="f10" fmla="*/ f4 1 1790777"/>
                <a:gd name="f11" fmla="+- f7 0 f5"/>
                <a:gd name="f12" fmla="+- f6 0 f5"/>
                <a:gd name="f13" fmla="*/ f8 f0 1"/>
                <a:gd name="f14" fmla="*/ f12 1 1675110"/>
                <a:gd name="f15" fmla="*/ f11 1 1790777"/>
                <a:gd name="f16" fmla="*/ 0 f12 1"/>
                <a:gd name="f17" fmla="*/ 0 f11 1"/>
                <a:gd name="f18" fmla="*/ 1675110 f12 1"/>
                <a:gd name="f19" fmla="*/ 1790777 f11 1"/>
                <a:gd name="f20" fmla="*/ f13 1 f2"/>
                <a:gd name="f21" fmla="*/ f16 1 1675110"/>
                <a:gd name="f22" fmla="*/ f17 1 1790777"/>
                <a:gd name="f23" fmla="*/ f18 1 1675110"/>
                <a:gd name="f24" fmla="*/ f19 1 1790777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675110" h="179077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R="38100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1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DUT </a:t>
              </a:r>
              <a:r>
                <a:rPr lang="fr-FR" sz="16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Techniques de commercialisation  </a:t>
              </a:r>
            </a:p>
            <a:p>
              <a:pPr marR="38100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4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(2013 - 2015) </a:t>
              </a:r>
            </a:p>
            <a:p>
              <a:pPr marR="38100" rtl="0">
                <a:spcBef>
                  <a:spcPts val="0"/>
                </a:spcBef>
                <a:spcAft>
                  <a:spcPts val="0"/>
                </a:spcAft>
              </a:pPr>
              <a:endParaRPr lang="fr-FR" sz="1600" b="0" i="0" u="none" strike="noStrike" dirty="0">
                <a:effectLst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R="38100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1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Semestre à l’étranger </a:t>
              </a:r>
              <a:r>
                <a:rPr lang="fr-FR" sz="16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au Cégep du vieux Montréal </a:t>
              </a:r>
            </a:p>
            <a:p>
              <a:pPr marR="38100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4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(Août - Déc. 2014)</a:t>
              </a:r>
              <a:endParaRPr lang="fr-FR" sz="1400" b="0" dirty="0">
                <a:effectLst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br>
                <a:rPr lang="fr-FR" sz="1200" dirty="0"/>
              </a:br>
              <a:endPara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Univers"/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E8D41AF9-53FB-9F3C-FE4E-AD6655952174}"/>
                </a:ext>
              </a:extLst>
            </p:cNvPr>
            <p:cNvSpPr/>
            <p:nvPr/>
          </p:nvSpPr>
          <p:spPr>
            <a:xfrm rot="5400013">
              <a:off x="3866694" y="2551631"/>
              <a:ext cx="3149600" cy="1443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"/>
                <a:gd name="f8" fmla="+- 0 0 -90"/>
                <a:gd name="f9" fmla="+- 0 0 -36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min f33 f32"/>
                <a:gd name="f37" fmla="+- f33 0 f32"/>
                <a:gd name="f38" fmla="*/ f36 f7 1"/>
                <a:gd name="f39" fmla="*/ f38 1 100000"/>
                <a:gd name="f40" fmla="+- f30 0 f39"/>
                <a:gd name="f41" fmla="*/ f39 1 2"/>
                <a:gd name="f42" fmla="?: f37 f29 f39"/>
                <a:gd name="f43" fmla="*/ f39 f26 1"/>
                <a:gd name="f44" fmla="+- f40 f30 0"/>
                <a:gd name="f45" fmla="?: f37 f40 f6"/>
                <a:gd name="f46" fmla="*/ f42 f26 1"/>
                <a:gd name="f47" fmla="*/ f40 f26 1"/>
                <a:gd name="f48" fmla="*/ f41 f26 1"/>
                <a:gd name="f49" fmla="*/ f44 1 2"/>
                <a:gd name="f50" fmla="*/ f45 f26 1"/>
                <a:gd name="f51" fmla="*/ f4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5" y="f51"/>
                </a:cxn>
                <a:cxn ang="f25">
                  <a:pos x="f48" y="f31"/>
                </a:cxn>
              </a:cxnLst>
              <a:rect l="f31" t="f50" r="f46" b="f34"/>
              <a:pathLst>
                <a:path>
                  <a:moveTo>
                    <a:pt x="f31" y="f31"/>
                  </a:moveTo>
                  <a:lnTo>
                    <a:pt x="f43" y="f31"/>
                  </a:lnTo>
                  <a:lnTo>
                    <a:pt x="f43" y="f47"/>
                  </a:lnTo>
                  <a:lnTo>
                    <a:pt x="f35" y="f47"/>
                  </a:lnTo>
                  <a:lnTo>
                    <a:pt x="f35" y="f34"/>
                  </a:lnTo>
                  <a:lnTo>
                    <a:pt x="f31" y="f34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FF1F8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EBB4EF6-87F9-805E-2561-9800EB6DFBA6}"/>
                </a:ext>
              </a:extLst>
            </p:cNvPr>
            <p:cNvSpPr/>
            <p:nvPr/>
          </p:nvSpPr>
          <p:spPr>
            <a:xfrm>
              <a:off x="5369329" y="4198623"/>
              <a:ext cx="2062941" cy="6629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62943"/>
                <a:gd name="f7" fmla="val 662940"/>
                <a:gd name="f8" fmla="val 1897208"/>
                <a:gd name="f9" fmla="val 331470"/>
                <a:gd name="f10" fmla="val 165735"/>
                <a:gd name="f11" fmla="+- 0 0 -90"/>
                <a:gd name="f12" fmla="*/ f3 1 2062943"/>
                <a:gd name="f13" fmla="*/ f4 1 662940"/>
                <a:gd name="f14" fmla="+- f7 0 f5"/>
                <a:gd name="f15" fmla="+- f6 0 f5"/>
                <a:gd name="f16" fmla="*/ f11 f0 1"/>
                <a:gd name="f17" fmla="*/ f15 1 2062943"/>
                <a:gd name="f18" fmla="*/ f14 1 662940"/>
                <a:gd name="f19" fmla="*/ 0 f15 1"/>
                <a:gd name="f20" fmla="*/ 0 f14 1"/>
                <a:gd name="f21" fmla="*/ 1897208 f15 1"/>
                <a:gd name="f22" fmla="*/ 2062943 f15 1"/>
                <a:gd name="f23" fmla="*/ 331470 f14 1"/>
                <a:gd name="f24" fmla="*/ 662940 f14 1"/>
                <a:gd name="f25" fmla="*/ 165735 f15 1"/>
                <a:gd name="f26" fmla="*/ f16 1 f2"/>
                <a:gd name="f27" fmla="*/ f19 1 2062943"/>
                <a:gd name="f28" fmla="*/ f20 1 662940"/>
                <a:gd name="f29" fmla="*/ f21 1 2062943"/>
                <a:gd name="f30" fmla="*/ f22 1 2062943"/>
                <a:gd name="f31" fmla="*/ f23 1 662940"/>
                <a:gd name="f32" fmla="*/ f24 1 662940"/>
                <a:gd name="f33" fmla="*/ f25 1 2062943"/>
                <a:gd name="f34" fmla="*/ f5 1 f17"/>
                <a:gd name="f35" fmla="*/ f6 1 f17"/>
                <a:gd name="f36" fmla="*/ f5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7"/>
                <a:gd name="f43" fmla="*/ f31 1 f18"/>
                <a:gd name="f44" fmla="*/ f32 1 f18"/>
                <a:gd name="f45" fmla="*/ f33 1 f17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2 1"/>
                <a:gd name="f54" fmla="*/ f43 f13 1"/>
                <a:gd name="f55" fmla="*/ f44 f13 1"/>
                <a:gd name="f56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1"/>
                </a:cxn>
                <a:cxn ang="f38">
                  <a:pos x="f53" y="f54"/>
                </a:cxn>
                <a:cxn ang="f38">
                  <a:pos x="f52" y="f55"/>
                </a:cxn>
                <a:cxn ang="f38">
                  <a:pos x="f50" y="f55"/>
                </a:cxn>
                <a:cxn ang="f38">
                  <a:pos x="f56" y="f54"/>
                </a:cxn>
                <a:cxn ang="f38">
                  <a:pos x="f50" y="f51"/>
                </a:cxn>
              </a:cxnLst>
              <a:rect l="f46" t="f49" r="f47" b="f48"/>
              <a:pathLst>
                <a:path w="2062943" h="662940">
                  <a:moveTo>
                    <a:pt x="f5" y="f5"/>
                  </a:moveTo>
                  <a:lnTo>
                    <a:pt x="f8" y="f5"/>
                  </a:lnTo>
                  <a:lnTo>
                    <a:pt x="f6" y="f9"/>
                  </a:lnTo>
                  <a:lnTo>
                    <a:pt x="f8" y="f7"/>
                  </a:lnTo>
                  <a:lnTo>
                    <a:pt x="f5" y="f7"/>
                  </a:lnTo>
                  <a:lnTo>
                    <a:pt x="f10" y="f9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1F85"/>
            </a:solidFill>
            <a:ln w="12701" cap="flat">
              <a:solidFill>
                <a:srgbClr val="FF1F85"/>
              </a:solidFill>
              <a:prstDash val="solid"/>
              <a:miter/>
            </a:ln>
          </p:spPr>
          <p:txBody>
            <a:bodyPr vert="horz" wrap="square" lIns="267333" tIns="203197" rIns="267333" bIns="203197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FFFF"/>
                  </a:solidFill>
                  <a:uFillTx/>
                  <a:latin typeface="Univers"/>
                </a:rPr>
                <a:t>LICENCE </a:t>
              </a: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F2359E7F-EF8A-30D8-7D59-619610E7412C}"/>
                </a:ext>
              </a:extLst>
            </p:cNvPr>
            <p:cNvSpPr/>
            <p:nvPr/>
          </p:nvSpPr>
          <p:spPr>
            <a:xfrm>
              <a:off x="5431180" y="1202776"/>
              <a:ext cx="1856651" cy="28968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110"/>
                <a:gd name="f7" fmla="val 1790777"/>
                <a:gd name="f8" fmla="+- 0 0 -90"/>
                <a:gd name="f9" fmla="*/ f3 1 1675110"/>
                <a:gd name="f10" fmla="*/ f4 1 1790777"/>
                <a:gd name="f11" fmla="+- f7 0 f5"/>
                <a:gd name="f12" fmla="+- f6 0 f5"/>
                <a:gd name="f13" fmla="*/ f8 f0 1"/>
                <a:gd name="f14" fmla="*/ f12 1 1675110"/>
                <a:gd name="f15" fmla="*/ f11 1 1790777"/>
                <a:gd name="f16" fmla="*/ 0 f12 1"/>
                <a:gd name="f17" fmla="*/ 0 f11 1"/>
                <a:gd name="f18" fmla="*/ 1675110 f12 1"/>
                <a:gd name="f19" fmla="*/ 1790777 f11 1"/>
                <a:gd name="f20" fmla="*/ f13 1 f2"/>
                <a:gd name="f21" fmla="*/ f16 1 1675110"/>
                <a:gd name="f22" fmla="*/ f17 1 1790777"/>
                <a:gd name="f23" fmla="*/ f18 1 1675110"/>
                <a:gd name="f24" fmla="*/ f19 1 1790777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675110" h="179077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1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Licence </a:t>
              </a:r>
              <a:r>
                <a:rPr lang="fr-FR" sz="16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Marketing, Marketing Direct, Marketing digital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0" i="0" u="none" strike="noStrike" dirty="0">
                  <a:effectLst/>
                  <a:ea typeface="Roboto" panose="02000000000000000000" pitchFamily="2" charset="0"/>
                  <a:cs typeface="Roboto" panose="02000000000000000000" pitchFamily="2" charset="0"/>
                </a:rPr>
                <a:t>(2015 - 2016)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fr-FR" sz="1600" b="0" i="0" u="none" strike="noStrike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1" i="0" u="none" strike="noStrike" dirty="0">
                  <a:effectLst/>
                </a:rPr>
                <a:t>Stagiaire</a:t>
              </a:r>
              <a:r>
                <a:rPr lang="fr-FR" sz="1600" b="0" i="0" u="none" strike="noStrike" dirty="0">
                  <a:effectLst/>
                </a:rPr>
                <a:t> communication marketing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400" b="0" i="0" u="none" strike="noStrike" dirty="0">
                  <a:effectLst/>
                </a:rPr>
                <a:t>(avr</a:t>
              </a:r>
              <a:r>
                <a:rPr lang="fr-FR" sz="1400" dirty="0"/>
                <a:t>.</a:t>
              </a:r>
              <a:r>
                <a:rPr lang="fr-FR" sz="1400" b="0" i="0" u="none" strike="noStrike" dirty="0">
                  <a:effectLst/>
                </a:rPr>
                <a:t> - juin 2015)</a:t>
              </a:r>
              <a:endParaRPr lang="fr-FR" sz="1400" b="0" dirty="0">
                <a:effectLst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br>
                <a:rPr lang="fr-FR" sz="1200" dirty="0"/>
              </a:br>
              <a:endPara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Univers"/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97F5B84-42E4-D1E0-3FB3-FEA36B06F390}"/>
                </a:ext>
              </a:extLst>
            </p:cNvPr>
            <p:cNvSpPr/>
            <p:nvPr/>
          </p:nvSpPr>
          <p:spPr>
            <a:xfrm rot="5400013">
              <a:off x="5826458" y="2551648"/>
              <a:ext cx="3149610" cy="1443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"/>
                <a:gd name="f8" fmla="+- 0 0 -90"/>
                <a:gd name="f9" fmla="+- 0 0 -36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min f33 f32"/>
                <a:gd name="f37" fmla="+- f33 0 f32"/>
                <a:gd name="f38" fmla="*/ f36 f7 1"/>
                <a:gd name="f39" fmla="*/ f38 1 100000"/>
                <a:gd name="f40" fmla="+- f30 0 f39"/>
                <a:gd name="f41" fmla="*/ f39 1 2"/>
                <a:gd name="f42" fmla="?: f37 f29 f39"/>
                <a:gd name="f43" fmla="*/ f39 f26 1"/>
                <a:gd name="f44" fmla="+- f40 f30 0"/>
                <a:gd name="f45" fmla="?: f37 f40 f6"/>
                <a:gd name="f46" fmla="*/ f42 f26 1"/>
                <a:gd name="f47" fmla="*/ f40 f26 1"/>
                <a:gd name="f48" fmla="*/ f41 f26 1"/>
                <a:gd name="f49" fmla="*/ f44 1 2"/>
                <a:gd name="f50" fmla="*/ f45 f26 1"/>
                <a:gd name="f51" fmla="*/ f4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5" y="f51"/>
                </a:cxn>
                <a:cxn ang="f25">
                  <a:pos x="f48" y="f31"/>
                </a:cxn>
              </a:cxnLst>
              <a:rect l="f31" t="f50" r="f46" b="f34"/>
              <a:pathLst>
                <a:path>
                  <a:moveTo>
                    <a:pt x="f31" y="f31"/>
                  </a:moveTo>
                  <a:lnTo>
                    <a:pt x="f43" y="f31"/>
                  </a:lnTo>
                  <a:lnTo>
                    <a:pt x="f43" y="f47"/>
                  </a:lnTo>
                  <a:lnTo>
                    <a:pt x="f35" y="f47"/>
                  </a:lnTo>
                  <a:lnTo>
                    <a:pt x="f35" y="f34"/>
                  </a:lnTo>
                  <a:lnTo>
                    <a:pt x="f31" y="f34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FF83B6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6FE4E6B-C0C8-6DA7-4702-22A72789116A}"/>
                </a:ext>
              </a:extLst>
            </p:cNvPr>
            <p:cNvSpPr/>
            <p:nvPr/>
          </p:nvSpPr>
          <p:spPr>
            <a:xfrm>
              <a:off x="7329126" y="4198623"/>
              <a:ext cx="2062941" cy="6629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62943"/>
                <a:gd name="f7" fmla="val 662940"/>
                <a:gd name="f8" fmla="val 1897208"/>
                <a:gd name="f9" fmla="val 331470"/>
                <a:gd name="f10" fmla="val 165735"/>
                <a:gd name="f11" fmla="+- 0 0 -90"/>
                <a:gd name="f12" fmla="*/ f3 1 2062943"/>
                <a:gd name="f13" fmla="*/ f4 1 662940"/>
                <a:gd name="f14" fmla="+- f7 0 f5"/>
                <a:gd name="f15" fmla="+- f6 0 f5"/>
                <a:gd name="f16" fmla="*/ f11 f0 1"/>
                <a:gd name="f17" fmla="*/ f15 1 2062943"/>
                <a:gd name="f18" fmla="*/ f14 1 662940"/>
                <a:gd name="f19" fmla="*/ 0 f15 1"/>
                <a:gd name="f20" fmla="*/ 0 f14 1"/>
                <a:gd name="f21" fmla="*/ 1897208 f15 1"/>
                <a:gd name="f22" fmla="*/ 2062943 f15 1"/>
                <a:gd name="f23" fmla="*/ 331470 f14 1"/>
                <a:gd name="f24" fmla="*/ 662940 f14 1"/>
                <a:gd name="f25" fmla="*/ 165735 f15 1"/>
                <a:gd name="f26" fmla="*/ f16 1 f2"/>
                <a:gd name="f27" fmla="*/ f19 1 2062943"/>
                <a:gd name="f28" fmla="*/ f20 1 662940"/>
                <a:gd name="f29" fmla="*/ f21 1 2062943"/>
                <a:gd name="f30" fmla="*/ f22 1 2062943"/>
                <a:gd name="f31" fmla="*/ f23 1 662940"/>
                <a:gd name="f32" fmla="*/ f24 1 662940"/>
                <a:gd name="f33" fmla="*/ f25 1 2062943"/>
                <a:gd name="f34" fmla="*/ f5 1 f17"/>
                <a:gd name="f35" fmla="*/ f6 1 f17"/>
                <a:gd name="f36" fmla="*/ f5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7"/>
                <a:gd name="f43" fmla="*/ f31 1 f18"/>
                <a:gd name="f44" fmla="*/ f32 1 f18"/>
                <a:gd name="f45" fmla="*/ f33 1 f17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2 1"/>
                <a:gd name="f54" fmla="*/ f43 f13 1"/>
                <a:gd name="f55" fmla="*/ f44 f13 1"/>
                <a:gd name="f56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1"/>
                </a:cxn>
                <a:cxn ang="f38">
                  <a:pos x="f53" y="f54"/>
                </a:cxn>
                <a:cxn ang="f38">
                  <a:pos x="f52" y="f55"/>
                </a:cxn>
                <a:cxn ang="f38">
                  <a:pos x="f50" y="f55"/>
                </a:cxn>
                <a:cxn ang="f38">
                  <a:pos x="f56" y="f54"/>
                </a:cxn>
                <a:cxn ang="f38">
                  <a:pos x="f50" y="f51"/>
                </a:cxn>
              </a:cxnLst>
              <a:rect l="f46" t="f49" r="f47" b="f48"/>
              <a:pathLst>
                <a:path w="2062943" h="662940">
                  <a:moveTo>
                    <a:pt x="f5" y="f5"/>
                  </a:moveTo>
                  <a:lnTo>
                    <a:pt x="f8" y="f5"/>
                  </a:lnTo>
                  <a:lnTo>
                    <a:pt x="f6" y="f9"/>
                  </a:lnTo>
                  <a:lnTo>
                    <a:pt x="f8" y="f7"/>
                  </a:lnTo>
                  <a:lnTo>
                    <a:pt x="f5" y="f7"/>
                  </a:lnTo>
                  <a:lnTo>
                    <a:pt x="f10" y="f9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83B6"/>
            </a:solidFill>
            <a:ln w="12701" cap="flat">
              <a:solidFill>
                <a:srgbClr val="FF83B6"/>
              </a:solidFill>
              <a:prstDash val="solid"/>
              <a:miter/>
            </a:ln>
          </p:spPr>
          <p:txBody>
            <a:bodyPr vert="horz" wrap="square" lIns="267333" tIns="203197" rIns="267333" bIns="203197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FFFF"/>
                  </a:solidFill>
                  <a:uFillTx/>
                  <a:latin typeface="Univers"/>
                </a:rPr>
                <a:t>MASTER</a:t>
              </a: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7D1460F-C22B-2272-DC77-97078851A72B}"/>
                </a:ext>
              </a:extLst>
            </p:cNvPr>
            <p:cNvSpPr/>
            <p:nvPr/>
          </p:nvSpPr>
          <p:spPr>
            <a:xfrm>
              <a:off x="7336739" y="1202777"/>
              <a:ext cx="1952097" cy="28968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110"/>
                <a:gd name="f7" fmla="val 1790777"/>
                <a:gd name="f8" fmla="+- 0 0 -90"/>
                <a:gd name="f9" fmla="*/ f3 1 1675110"/>
                <a:gd name="f10" fmla="*/ f4 1 1790777"/>
                <a:gd name="f11" fmla="+- f7 0 f5"/>
                <a:gd name="f12" fmla="+- f6 0 f5"/>
                <a:gd name="f13" fmla="*/ f8 f0 1"/>
                <a:gd name="f14" fmla="*/ f12 1 1675110"/>
                <a:gd name="f15" fmla="*/ f11 1 1790777"/>
                <a:gd name="f16" fmla="*/ 0 f12 1"/>
                <a:gd name="f17" fmla="*/ 0 f11 1"/>
                <a:gd name="f18" fmla="*/ 1675110 f12 1"/>
                <a:gd name="f19" fmla="*/ 1790777 f11 1"/>
                <a:gd name="f20" fmla="*/ f13 1 f2"/>
                <a:gd name="f21" fmla="*/ f16 1 1675110"/>
                <a:gd name="f22" fmla="*/ f17 1 1790777"/>
                <a:gd name="f23" fmla="*/ f18 1 1675110"/>
                <a:gd name="f24" fmla="*/ f19 1 1790777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675110" h="179077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1" i="0" u="none" strike="noStrike" dirty="0">
                  <a:effectLst/>
                </a:rPr>
                <a:t>Master</a:t>
              </a:r>
              <a:r>
                <a:rPr lang="fr-FR" sz="1600" b="0" i="0" u="none" strike="noStrike" dirty="0">
                  <a:effectLst/>
                </a:rPr>
                <a:t> Marketing Direct, Digital, Marketing digital </a:t>
              </a: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dirty="0">
                  <a:effectLst/>
                </a:rPr>
                <a:t>(2016 - 2018)</a:t>
              </a: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0" i="0" u="none" strike="noStrike" kern="1200" cap="none" spc="0" baseline="0" dirty="0">
                <a:uFillTx/>
              </a:endParaRPr>
            </a:p>
            <a:p>
              <a:pPr defTabSz="533396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1" i="0" u="none" strike="noStrike" dirty="0">
                  <a:effectLst/>
                </a:rPr>
                <a:t>alternance </a:t>
              </a:r>
              <a:r>
                <a:rPr lang="fr-FR" sz="1600" b="0" i="0" u="none" strike="noStrike" dirty="0">
                  <a:effectLst/>
                </a:rPr>
                <a:t>Ad-</a:t>
              </a:r>
              <a:r>
                <a:rPr lang="fr-FR" sz="1600" b="0" i="0" u="none" strike="noStrike" dirty="0" err="1">
                  <a:effectLst/>
                </a:rPr>
                <a:t>Trafficker</a:t>
              </a:r>
              <a:r>
                <a:rPr lang="fr-FR" sz="1600" b="0" i="0" u="none" strike="noStrike" dirty="0">
                  <a:effectLst/>
                </a:rPr>
                <a:t> </a:t>
              </a:r>
            </a:p>
            <a:p>
              <a:pPr defTabSz="533396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dirty="0">
                  <a:effectLst/>
                </a:rPr>
                <a:t>Groupe Cerise </a:t>
              </a:r>
            </a:p>
            <a:p>
              <a:pPr defTabSz="533396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dirty="0">
                  <a:effectLst/>
                </a:rPr>
                <a:t>(avr. 2016 – juil. 2018)</a:t>
              </a:r>
              <a:endParaRPr lang="en-US" sz="1600" kern="1200" cap="none" spc="0" baseline="0" dirty="0">
                <a:uFillTx/>
              </a:endParaRP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0" i="0" u="none" strike="noStrike" kern="1200" cap="none" spc="0" baseline="0" dirty="0">
                <a:uFillTx/>
              </a:endParaRP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0" i="0" u="none" strike="noStrike" kern="1200" cap="none" spc="0" baseline="0" dirty="0">
                <a:uFillTx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11C85B7D-901A-BCBD-E8DD-A95C2E5470A5}"/>
                </a:ext>
              </a:extLst>
            </p:cNvPr>
            <p:cNvSpPr/>
            <p:nvPr/>
          </p:nvSpPr>
          <p:spPr>
            <a:xfrm rot="5400013">
              <a:off x="7099102" y="1856878"/>
              <a:ext cx="4539066" cy="1444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"/>
                <a:gd name="f8" fmla="+- 0 0 -90"/>
                <a:gd name="f9" fmla="+- 0 0 -36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min f33 f32"/>
                <a:gd name="f37" fmla="+- f33 0 f32"/>
                <a:gd name="f38" fmla="*/ f36 f7 1"/>
                <a:gd name="f39" fmla="*/ f38 1 100000"/>
                <a:gd name="f40" fmla="+- f30 0 f39"/>
                <a:gd name="f41" fmla="*/ f39 1 2"/>
                <a:gd name="f42" fmla="?: f37 f29 f39"/>
                <a:gd name="f43" fmla="*/ f39 f26 1"/>
                <a:gd name="f44" fmla="+- f40 f30 0"/>
                <a:gd name="f45" fmla="?: f37 f40 f6"/>
                <a:gd name="f46" fmla="*/ f42 f26 1"/>
                <a:gd name="f47" fmla="*/ f40 f26 1"/>
                <a:gd name="f48" fmla="*/ f41 f26 1"/>
                <a:gd name="f49" fmla="*/ f44 1 2"/>
                <a:gd name="f50" fmla="*/ f45 f26 1"/>
                <a:gd name="f51" fmla="*/ f4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5" y="f51"/>
                </a:cxn>
                <a:cxn ang="f25">
                  <a:pos x="f48" y="f31"/>
                </a:cxn>
              </a:cxnLst>
              <a:rect l="f31" t="f50" r="f46" b="f34"/>
              <a:pathLst>
                <a:path>
                  <a:moveTo>
                    <a:pt x="f31" y="f31"/>
                  </a:moveTo>
                  <a:lnTo>
                    <a:pt x="f43" y="f31"/>
                  </a:lnTo>
                  <a:lnTo>
                    <a:pt x="f43" y="f47"/>
                  </a:lnTo>
                  <a:lnTo>
                    <a:pt x="f35" y="f47"/>
                  </a:lnTo>
                  <a:lnTo>
                    <a:pt x="f35" y="f34"/>
                  </a:lnTo>
                  <a:lnTo>
                    <a:pt x="f31" y="f34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FF9022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5AC8BDA2-5127-D20D-77EA-D928C62E8FD3}"/>
                </a:ext>
              </a:extLst>
            </p:cNvPr>
            <p:cNvSpPr/>
            <p:nvPr/>
          </p:nvSpPr>
          <p:spPr>
            <a:xfrm>
              <a:off x="9288923" y="4198623"/>
              <a:ext cx="2062941" cy="6629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62943"/>
                <a:gd name="f7" fmla="val 662940"/>
                <a:gd name="f8" fmla="val 1897208"/>
                <a:gd name="f9" fmla="val 331470"/>
                <a:gd name="f10" fmla="val 165735"/>
                <a:gd name="f11" fmla="+- 0 0 -90"/>
                <a:gd name="f12" fmla="*/ f3 1 2062943"/>
                <a:gd name="f13" fmla="*/ f4 1 662940"/>
                <a:gd name="f14" fmla="+- f7 0 f5"/>
                <a:gd name="f15" fmla="+- f6 0 f5"/>
                <a:gd name="f16" fmla="*/ f11 f0 1"/>
                <a:gd name="f17" fmla="*/ f15 1 2062943"/>
                <a:gd name="f18" fmla="*/ f14 1 662940"/>
                <a:gd name="f19" fmla="*/ 0 f15 1"/>
                <a:gd name="f20" fmla="*/ 0 f14 1"/>
                <a:gd name="f21" fmla="*/ 1897208 f15 1"/>
                <a:gd name="f22" fmla="*/ 2062943 f15 1"/>
                <a:gd name="f23" fmla="*/ 331470 f14 1"/>
                <a:gd name="f24" fmla="*/ 662940 f14 1"/>
                <a:gd name="f25" fmla="*/ 165735 f15 1"/>
                <a:gd name="f26" fmla="*/ f16 1 f2"/>
                <a:gd name="f27" fmla="*/ f19 1 2062943"/>
                <a:gd name="f28" fmla="*/ f20 1 662940"/>
                <a:gd name="f29" fmla="*/ f21 1 2062943"/>
                <a:gd name="f30" fmla="*/ f22 1 2062943"/>
                <a:gd name="f31" fmla="*/ f23 1 662940"/>
                <a:gd name="f32" fmla="*/ f24 1 662940"/>
                <a:gd name="f33" fmla="*/ f25 1 2062943"/>
                <a:gd name="f34" fmla="*/ f5 1 f17"/>
                <a:gd name="f35" fmla="*/ f6 1 f17"/>
                <a:gd name="f36" fmla="*/ f5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7"/>
                <a:gd name="f43" fmla="*/ f31 1 f18"/>
                <a:gd name="f44" fmla="*/ f32 1 f18"/>
                <a:gd name="f45" fmla="*/ f33 1 f17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2 1"/>
                <a:gd name="f54" fmla="*/ f43 f13 1"/>
                <a:gd name="f55" fmla="*/ f44 f13 1"/>
                <a:gd name="f56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1"/>
                </a:cxn>
                <a:cxn ang="f38">
                  <a:pos x="f53" y="f54"/>
                </a:cxn>
                <a:cxn ang="f38">
                  <a:pos x="f52" y="f55"/>
                </a:cxn>
                <a:cxn ang="f38">
                  <a:pos x="f50" y="f55"/>
                </a:cxn>
                <a:cxn ang="f38">
                  <a:pos x="f56" y="f54"/>
                </a:cxn>
                <a:cxn ang="f38">
                  <a:pos x="f50" y="f51"/>
                </a:cxn>
              </a:cxnLst>
              <a:rect l="f46" t="f49" r="f47" b="f48"/>
              <a:pathLst>
                <a:path w="2062943" h="662940">
                  <a:moveTo>
                    <a:pt x="f5" y="f5"/>
                  </a:moveTo>
                  <a:lnTo>
                    <a:pt x="f8" y="f5"/>
                  </a:lnTo>
                  <a:lnTo>
                    <a:pt x="f6" y="f9"/>
                  </a:lnTo>
                  <a:lnTo>
                    <a:pt x="f8" y="f7"/>
                  </a:lnTo>
                  <a:lnTo>
                    <a:pt x="f5" y="f7"/>
                  </a:lnTo>
                  <a:lnTo>
                    <a:pt x="f10" y="f9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9022"/>
            </a:solidFill>
            <a:ln w="12701" cap="flat">
              <a:solidFill>
                <a:srgbClr val="FF9022"/>
              </a:solidFill>
              <a:prstDash val="solid"/>
              <a:miter/>
            </a:ln>
          </p:spPr>
          <p:txBody>
            <a:bodyPr vert="horz" wrap="square" lIns="267333" tIns="203197" rIns="267333" bIns="203197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FFFFFF"/>
                  </a:solidFill>
                  <a:uFillTx/>
                  <a:latin typeface="Univers"/>
                </a:rPr>
                <a:t>EMPLOI</a:t>
              </a:r>
              <a:endPara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Univer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972C0EBA-50EC-3C04-4B32-256D35273A22}"/>
                </a:ext>
              </a:extLst>
            </p:cNvPr>
            <p:cNvSpPr/>
            <p:nvPr/>
          </p:nvSpPr>
          <p:spPr>
            <a:xfrm>
              <a:off x="9392066" y="-174912"/>
              <a:ext cx="1864100" cy="427451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110"/>
                <a:gd name="f7" fmla="val 1414310"/>
                <a:gd name="f8" fmla="+- 0 0 -90"/>
                <a:gd name="f9" fmla="*/ f3 1 1675110"/>
                <a:gd name="f10" fmla="*/ f4 1 1414310"/>
                <a:gd name="f11" fmla="+- f7 0 f5"/>
                <a:gd name="f12" fmla="+- f6 0 f5"/>
                <a:gd name="f13" fmla="*/ f8 f0 1"/>
                <a:gd name="f14" fmla="*/ f12 1 1675110"/>
                <a:gd name="f15" fmla="*/ f11 1 1414310"/>
                <a:gd name="f16" fmla="*/ 0 f12 1"/>
                <a:gd name="f17" fmla="*/ 0 f11 1"/>
                <a:gd name="f18" fmla="*/ 1675110 f12 1"/>
                <a:gd name="f19" fmla="*/ 1414310 f11 1"/>
                <a:gd name="f20" fmla="*/ f13 1 f2"/>
                <a:gd name="f21" fmla="*/ f16 1 1675110"/>
                <a:gd name="f22" fmla="*/ f17 1 1414310"/>
                <a:gd name="f23" fmla="*/ f18 1 1675110"/>
                <a:gd name="f24" fmla="*/ f19 1 141431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675110" h="141431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1" i="0" u="none" strike="noStrike" dirty="0">
                  <a:effectLst/>
                </a:rPr>
                <a:t>CDI</a:t>
              </a:r>
              <a:r>
                <a:rPr lang="fr-FR" sz="1600" b="0" i="0" u="none" strike="noStrike" dirty="0">
                  <a:effectLst/>
                </a:rPr>
                <a:t> </a:t>
              </a:r>
              <a:r>
                <a:rPr lang="fr-FR" sz="1600" b="0" i="0" u="none" strike="noStrike" dirty="0" err="1">
                  <a:effectLst/>
                </a:rPr>
                <a:t>Programmatic</a:t>
              </a:r>
              <a:r>
                <a:rPr lang="fr-FR" sz="1600" b="0" i="0" u="none" strike="noStrike" dirty="0">
                  <a:effectLst/>
                </a:rPr>
                <a:t> Business </a:t>
              </a:r>
              <a:r>
                <a:rPr lang="fr-FR" sz="1600" b="0" i="0" u="none" strike="noStrike" dirty="0" err="1">
                  <a:effectLst/>
                </a:rPr>
                <a:t>Analyst</a:t>
              </a:r>
              <a:r>
                <a:rPr lang="fr-FR" sz="1600" b="0" i="0" u="none" strike="noStrike" dirty="0">
                  <a:effectLst/>
                </a:rPr>
                <a:t> 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0" i="0" u="none" strike="noStrike" dirty="0">
                  <a:effectLst/>
                </a:rPr>
                <a:t>(Sept 2018 - Sept 2019)</a:t>
              </a:r>
              <a:endParaRPr lang="en-US" sz="1600" b="1" dirty="0"/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sz="1600" b="1" dirty="0"/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dirty="0">
                  <a:effectLst/>
                </a:rPr>
                <a:t>Formation Udacity </a:t>
              </a:r>
              <a:r>
                <a:rPr lang="en-US" sz="1600" b="0" i="0" u="none" strike="noStrike" dirty="0">
                  <a:effectLst/>
                </a:rPr>
                <a:t>Nanodegree Program, Data Analyst (2020)</a:t>
              </a:r>
            </a:p>
            <a:p>
              <a:pPr marL="0" marR="0" lvl="0" indent="0" algn="l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600" b="1" dirty="0"/>
            </a:p>
            <a:p>
              <a:r>
                <a:rPr lang="fr-FR" sz="1600" b="1" dirty="0"/>
                <a:t>CDI </a:t>
              </a:r>
              <a:r>
                <a:rPr lang="fr-FR" sz="1600" b="0" i="0" u="none" strike="noStrike" dirty="0">
                  <a:effectLst/>
                </a:rPr>
                <a:t>Data  </a:t>
              </a:r>
              <a:r>
                <a:rPr lang="fr-FR" sz="1600" b="0" i="0" u="none" strike="noStrike" dirty="0" err="1">
                  <a:effectLst/>
                </a:rPr>
                <a:t>Analyst</a:t>
              </a:r>
              <a:r>
                <a:rPr lang="fr-FR" sz="1600" b="0" i="0" u="none" strike="noStrike" dirty="0">
                  <a:effectLst/>
                </a:rPr>
                <a:t> 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0" i="0" u="none" strike="noStrike" dirty="0">
                  <a:effectLst/>
                </a:rPr>
                <a:t>(Sept 2019 - </a:t>
              </a:r>
              <a:r>
                <a:rPr lang="fr-FR" sz="1600" b="0" i="0" u="none" strike="noStrike" dirty="0" err="1">
                  <a:effectLst/>
                </a:rPr>
                <a:t>Janv</a:t>
              </a:r>
              <a:r>
                <a:rPr lang="fr-FR" sz="1600" b="0" i="0" u="none" strike="noStrike" dirty="0">
                  <a:effectLst/>
                </a:rPr>
                <a:t> 2021)</a:t>
              </a:r>
              <a:endParaRPr lang="fr-FR" sz="1600" b="0" dirty="0">
                <a:effectLst/>
              </a:endParaRPr>
            </a:p>
            <a:p>
              <a:endParaRPr lang="fr-FR" sz="1600" dirty="0"/>
            </a:p>
            <a:p>
              <a:r>
                <a:rPr lang="fr-FR" sz="1600" dirty="0"/>
                <a:t>Chargé d’enseignement </a:t>
              </a:r>
              <a:r>
                <a:rPr lang="fr-FR" sz="1600"/>
                <a:t>vacataire </a:t>
              </a:r>
              <a:r>
                <a:rPr lang="fr-FR" sz="1600" b="0" i="0">
                  <a:effectLst/>
                  <a:latin typeface="-apple-system"/>
                </a:rPr>
                <a:t>BI &amp; Médias</a:t>
              </a:r>
              <a:endParaRPr lang="fr-FR" sz="1600" dirty="0"/>
            </a:p>
            <a:p>
              <a:r>
                <a:rPr lang="fr-FR" sz="1600" dirty="0"/>
                <a:t>(</a:t>
              </a:r>
              <a:r>
                <a:rPr lang="fr-FR" sz="1600" dirty="0" err="1"/>
                <a:t>oct</a:t>
              </a:r>
              <a:r>
                <a:rPr lang="fr-FR" sz="1600" dirty="0"/>
                <a:t> 2020 – </a:t>
              </a:r>
              <a:r>
                <a:rPr lang="fr-FR" sz="1600" dirty="0" err="1"/>
                <a:t>Janv</a:t>
              </a:r>
              <a:r>
                <a:rPr lang="fr-FR" sz="1600" dirty="0"/>
                <a:t> 2021)</a:t>
              </a:r>
              <a:br>
                <a:rPr lang="fr-FR" sz="1600" dirty="0"/>
              </a:br>
              <a:endParaRPr lang="en-US" sz="16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7961-E485-1FE2-A19D-F23015FDB1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5468" y="230968"/>
            <a:ext cx="11921069" cy="2340864"/>
          </a:xfrm>
        </p:spPr>
        <p:txBody>
          <a:bodyPr/>
          <a:lstStyle/>
          <a:p>
            <a:pPr marL="1143000" lvl="0" indent="-1143000">
              <a:buSzPct val="100000"/>
              <a:buFont typeface="Calibri Light"/>
              <a:buAutoNum type="arabicPeriod" startAt="3"/>
            </a:pPr>
            <a:r>
              <a:rPr lang="fr-FR"/>
              <a:t>Synthèse de l’entretien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41D76-4962-311A-7440-B40BF9BD22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2571832"/>
            <a:ext cx="9144000" cy="1325880"/>
          </a:xfrm>
        </p:spPr>
        <p:txBody>
          <a:bodyPr/>
          <a:lstStyle/>
          <a:p>
            <a:pPr lvl="0"/>
            <a:r>
              <a:rPr lang="fr-FR"/>
              <a:t>Les réponses du professionnel à nos questions.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%7b9DA3D9AE-1F03-4557-80E0-9B5E39E40B3E%7dtf89338750_win32</Template>
  <TotalTime>4855</TotalTime>
  <Words>789</Words>
  <Application>Microsoft Office PowerPoint</Application>
  <PresentationFormat>Grand écran</PresentationFormat>
  <Paragraphs>204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40" baseType="lpstr">
      <vt:lpstr>agrandirnarrow</vt:lpstr>
      <vt:lpstr>-apple-system</vt:lpstr>
      <vt:lpstr>Arial</vt:lpstr>
      <vt:lpstr>Arial</vt:lpstr>
      <vt:lpstr>Calibri</vt:lpstr>
      <vt:lpstr>Calibri Light</vt:lpstr>
      <vt:lpstr>Courier New</vt:lpstr>
      <vt:lpstr>Google Sans</vt:lpstr>
      <vt:lpstr>Univers</vt:lpstr>
      <vt:lpstr>Wingdings</vt:lpstr>
      <vt:lpstr>GradientUnivers</vt:lpstr>
      <vt:lpstr>Enquête professionnelle du ppp</vt:lpstr>
      <vt:lpstr>Sommaire</vt:lpstr>
      <vt:lpstr>Présentation globale  de l’entreprise</vt:lpstr>
      <vt:lpstr>Présentation de l’entreprise</vt:lpstr>
      <vt:lpstr>Historique de l’entreprise</vt:lpstr>
      <vt:lpstr>Présentation du professionnel</vt:lpstr>
      <vt:lpstr>Présentation du professionnel </vt:lpstr>
      <vt:lpstr>Parcours vers le milieu Professionnel</vt:lpstr>
      <vt:lpstr>Synthèse de l’entretien </vt:lpstr>
      <vt:lpstr>Le métier : Data Analyst</vt:lpstr>
      <vt:lpstr> Connaissances</vt:lpstr>
      <vt:lpstr> Qualités</vt:lpstr>
      <vt:lpstr> Compétences</vt:lpstr>
      <vt:lpstr> Compétences</vt:lpstr>
      <vt:lpstr> Compétences</vt:lpstr>
      <vt:lpstr> Compétences</vt:lpstr>
      <vt:lpstr> Compétences</vt:lpstr>
      <vt:lpstr> Compétences</vt:lpstr>
      <vt:lpstr> Compétences</vt:lpstr>
      <vt:lpstr> Intérêts et contraintes du métier</vt:lpstr>
      <vt:lpstr>Bilan de l’enquète</vt:lpstr>
      <vt:lpstr>Mon projet</vt:lpstr>
      <vt:lpstr>Mon projet</vt:lpstr>
      <vt:lpstr>Ce que l’entretient m’a apporté</vt:lpstr>
      <vt:lpstr>Ce que l’entretient m’a apporté</vt:lpstr>
      <vt:lpstr>Chart</vt:lpstr>
      <vt:lpstr>Table</vt:lpstr>
      <vt:lpstr>Title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Enquête professionnelle du ppp</dc:title>
  <dc:creator>Killian Lawson</dc:creator>
  <cp:lastModifiedBy>baptiste bertout</cp:lastModifiedBy>
  <cp:revision>15</cp:revision>
  <dcterms:created xsi:type="dcterms:W3CDTF">2023-03-22T09:52:47Z</dcterms:created>
  <dcterms:modified xsi:type="dcterms:W3CDTF">2023-03-28T20:50:15Z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